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notesMasterIdLst>
    <p:notesMasterId r:id="rId23"/>
  </p:notesMasterIdLst>
  <p:sldIdLst>
    <p:sldId id="256" r:id="rId2"/>
    <p:sldId id="324" r:id="rId3"/>
    <p:sldId id="323" r:id="rId4"/>
    <p:sldId id="325" r:id="rId5"/>
    <p:sldId id="327" r:id="rId6"/>
    <p:sldId id="328" r:id="rId7"/>
    <p:sldId id="329" r:id="rId8"/>
    <p:sldId id="330" r:id="rId9"/>
    <p:sldId id="331" r:id="rId10"/>
    <p:sldId id="332" r:id="rId11"/>
    <p:sldId id="333" r:id="rId12"/>
    <p:sldId id="334" r:id="rId13"/>
    <p:sldId id="335" r:id="rId14"/>
    <p:sldId id="338" r:id="rId15"/>
    <p:sldId id="339" r:id="rId16"/>
    <p:sldId id="340" r:id="rId17"/>
    <p:sldId id="341" r:id="rId18"/>
    <p:sldId id="342" r:id="rId19"/>
    <p:sldId id="343" r:id="rId20"/>
    <p:sldId id="344" r:id="rId21"/>
    <p:sldId id="322" r:id="rId2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5" autoAdjust="0"/>
    <p:restoredTop sz="94660"/>
  </p:normalViewPr>
  <p:slideViewPr>
    <p:cSldViewPr>
      <p:cViewPr varScale="1">
        <p:scale>
          <a:sx n="67" d="100"/>
          <a:sy n="67" d="100"/>
        </p:scale>
        <p:origin x="962"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69BF1D-999B-4019-B7D1-21B61DB9205F}" type="datetimeFigureOut">
              <a:rPr lang="zh-CN" altLang="en-US" smtClean="0"/>
              <a:pPr/>
              <a:t>2022/5/10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BE817B-D8F2-44A8-BF85-DCA69351C2E0}" type="slidenum">
              <a:rPr lang="zh-CN" altLang="en-US" smtClean="0"/>
              <a:pPr/>
              <a:t>‹#›</a:t>
            </a:fld>
            <a:endParaRPr lang="zh-CN" altLang="en-US"/>
          </a:p>
        </p:txBody>
      </p:sp>
    </p:spTree>
    <p:extLst>
      <p:ext uri="{BB962C8B-B14F-4D97-AF65-F5344CB8AC3E}">
        <p14:creationId xmlns:p14="http://schemas.microsoft.com/office/powerpoint/2010/main" val="2718511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8BE817B-D8F2-44A8-BF85-DCA69351C2E0}" type="slidenum">
              <a:rPr lang="zh-CN" altLang="en-US" smtClean="0"/>
              <a:pPr/>
              <a:t>1</a:t>
            </a:fld>
            <a:endParaRPr lang="zh-CN" altLang="en-US"/>
          </a:p>
        </p:txBody>
      </p:sp>
    </p:spTree>
    <p:extLst>
      <p:ext uri="{BB962C8B-B14F-4D97-AF65-F5344CB8AC3E}">
        <p14:creationId xmlns:p14="http://schemas.microsoft.com/office/powerpoint/2010/main" val="130369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1390818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1640476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206148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142421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1514036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299843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374749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224131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4063435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291050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A6DC5C-7684-4FFB-ACEB-AFE384B0DF95}" type="datetimeFigureOut">
              <a:rPr lang="zh-CN" altLang="en-US" smtClean="0"/>
              <a:pPr/>
              <a:t>2022/5/10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415000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4A6DC5C-7684-4FFB-ACEB-AFE384B0DF95}" type="datetimeFigureOut">
              <a:rPr lang="zh-CN" altLang="en-US" smtClean="0"/>
              <a:pPr/>
              <a:t>2022/5/10</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83F9E7-B59B-49EC-8B63-E7159C595C57}" type="slidenum">
              <a:rPr lang="zh-CN" altLang="en-US" smtClean="0"/>
              <a:pPr/>
              <a:t>‹#›</a:t>
            </a:fld>
            <a:endParaRPr lang="zh-CN" altLang="en-US"/>
          </a:p>
        </p:txBody>
      </p:sp>
    </p:spTree>
    <p:extLst>
      <p:ext uri="{BB962C8B-B14F-4D97-AF65-F5344CB8AC3E}">
        <p14:creationId xmlns:p14="http://schemas.microsoft.com/office/powerpoint/2010/main" val="370335706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qxu@ses.ecnu.edu.c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909142"/>
            <a:ext cx="9144000" cy="908862"/>
          </a:xfrm>
        </p:spPr>
        <p:txBody>
          <a:bodyPr>
            <a:normAutofit/>
          </a:bodyPr>
          <a:lstStyle/>
          <a:p>
            <a:pPr algn="ctr"/>
            <a:r>
              <a:rPr lang="zh-CN" altLang="en-US" sz="3200" b="1" kern="100" dirty="0">
                <a:effectLst/>
                <a:latin typeface="等线" panose="02010600030101010101" pitchFamily="2" charset="-122"/>
                <a:ea typeface="等线" panose="02010600030101010101" pitchFamily="2" charset="-122"/>
                <a:cs typeface="Times New Roman" panose="02020603050405020304" pitchFamily="18" charset="0"/>
              </a:rPr>
              <a:t>理解</a:t>
            </a:r>
            <a:r>
              <a:rPr lang="en-US" altLang="zh-CN" sz="32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3200" b="1" kern="100" dirty="0">
                <a:effectLst/>
                <a:latin typeface="等线" panose="02010600030101010101" pitchFamily="2" charset="-122"/>
                <a:ea typeface="等线" panose="02010600030101010101" pitchFamily="2" charset="-122"/>
                <a:cs typeface="Times New Roman" panose="02020603050405020304" pitchFamily="18" charset="0"/>
              </a:rPr>
              <a:t>中华人民共和国职业教育法</a:t>
            </a:r>
            <a:r>
              <a:rPr lang="en-US" altLang="zh-CN" sz="32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3200" b="1"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3200" b="1" kern="100" dirty="0">
                <a:effectLst/>
                <a:latin typeface="等线" panose="02010600030101010101" pitchFamily="2" charset="-122"/>
                <a:ea typeface="等线" panose="02010600030101010101" pitchFamily="2" charset="-122"/>
                <a:cs typeface="Times New Roman" panose="02020603050405020304" pitchFamily="18" charset="0"/>
              </a:rPr>
              <a:t>2022</a:t>
            </a:r>
            <a:r>
              <a:rPr lang="zh-CN" altLang="en-US" sz="3200" b="1"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32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3" name="副标题 2"/>
          <p:cNvSpPr>
            <a:spLocks noGrp="1"/>
          </p:cNvSpPr>
          <p:nvPr>
            <p:ph type="subTitle" idx="1"/>
          </p:nvPr>
        </p:nvSpPr>
        <p:spPr>
          <a:xfrm>
            <a:off x="323528" y="2996952"/>
            <a:ext cx="8640960" cy="2952328"/>
          </a:xfrm>
        </p:spPr>
        <p:txBody>
          <a:bodyPr vert="horz" lIns="91440" tIns="45720" rIns="91440" bIns="45720" rtlCol="0">
            <a:noAutofit/>
          </a:bodyPr>
          <a:lstStyle/>
          <a:p>
            <a:r>
              <a:rPr lang="zh-CN" altLang="en-US" sz="3200" dirty="0">
                <a:latin typeface="华文楷体" pitchFamily="2" charset="-122"/>
                <a:ea typeface="华文楷体" pitchFamily="2" charset="-122"/>
              </a:rPr>
              <a:t>主讲人：徐国庆教授</a:t>
            </a:r>
            <a:endParaRPr lang="en-US" altLang="zh-CN" sz="3200" dirty="0">
              <a:latin typeface="华文楷体" pitchFamily="2" charset="-122"/>
              <a:ea typeface="华文楷体" pitchFamily="2" charset="-122"/>
            </a:endParaRPr>
          </a:p>
          <a:p>
            <a:r>
              <a:rPr lang="zh-CN" altLang="en-US" sz="3200" dirty="0">
                <a:latin typeface="华文楷体" pitchFamily="2" charset="-122"/>
                <a:ea typeface="华文楷体" pitchFamily="2" charset="-122"/>
              </a:rPr>
              <a:t>华东师范大学职成所所长、博士生导师</a:t>
            </a:r>
            <a:endParaRPr lang="en-US" altLang="zh-CN" sz="3200" dirty="0">
              <a:latin typeface="华文楷体" pitchFamily="2" charset="-122"/>
              <a:ea typeface="华文楷体" pitchFamily="2" charset="-122"/>
            </a:endParaRPr>
          </a:p>
          <a:p>
            <a:r>
              <a:rPr lang="zh-CN" altLang="en-US" sz="3200" dirty="0">
                <a:latin typeface="华文楷体" pitchFamily="2" charset="-122"/>
                <a:ea typeface="华文楷体" pitchFamily="2" charset="-122"/>
              </a:rPr>
              <a:t>国家教材建设重点研究基地（职业教育）主任</a:t>
            </a:r>
            <a:endParaRPr lang="en-US" altLang="zh-CN" sz="3200" dirty="0">
              <a:latin typeface="华文楷体" pitchFamily="2" charset="-122"/>
              <a:ea typeface="华文楷体" pitchFamily="2" charset="-122"/>
            </a:endParaRPr>
          </a:p>
          <a:p>
            <a:r>
              <a:rPr lang="en-US" altLang="zh-CN" sz="3200" b="1" dirty="0">
                <a:latin typeface="华文楷体" pitchFamily="2" charset="-122"/>
                <a:ea typeface="华文楷体" pitchFamily="2" charset="-122"/>
                <a:hlinkClick r:id="rId3"/>
              </a:rPr>
              <a:t>gqxu@ses.ecnu.edu.cn</a:t>
            </a:r>
            <a:endParaRPr lang="en-US" altLang="zh-CN" sz="3200" b="1" dirty="0">
              <a:latin typeface="华文楷体" pitchFamily="2" charset="-122"/>
              <a:ea typeface="华文楷体"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4C270B-3FBB-FC89-F37C-03CC598A4E1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7BED5CB-F70F-8044-7B35-4F610EFDE4C4}"/>
              </a:ext>
            </a:extLst>
          </p:cNvPr>
          <p:cNvSpPr>
            <a:spLocks noGrp="1"/>
          </p:cNvSpPr>
          <p:nvPr>
            <p:ph idx="1"/>
          </p:nvPr>
        </p:nvSpPr>
        <p:spPr>
          <a:xfrm>
            <a:off x="628650" y="764704"/>
            <a:ext cx="7886700" cy="5412259"/>
          </a:xfrm>
        </p:spPr>
        <p:txBody>
          <a:bodyPr>
            <a:normAutofit/>
          </a:bodyPr>
          <a:lstStyle/>
          <a:p>
            <a:pPr marL="0" indent="0" algn="ctr">
              <a:buNone/>
            </a:pPr>
            <a:r>
              <a:rPr lang="zh-CN" altLang="en-US" sz="3200" b="1" dirty="0"/>
              <a:t>一、意义</a:t>
            </a:r>
            <a:endParaRPr lang="en-US" altLang="zh-CN" sz="3200" b="1" dirty="0"/>
          </a:p>
          <a:p>
            <a:pPr marL="0" indent="0" algn="ctr">
              <a:buNone/>
            </a:pPr>
            <a:endParaRPr lang="en-US" altLang="zh-CN" sz="2800" dirty="0"/>
          </a:p>
          <a:p>
            <a:r>
              <a:rPr lang="zh-CN" altLang="zh-CN" sz="2400" dirty="0">
                <a:effectLst/>
                <a:ea typeface="等线" panose="02010600030101010101" pitchFamily="2" charset="-122"/>
                <a:cs typeface="Times New Roman" panose="02020603050405020304" pitchFamily="18" charset="0"/>
              </a:rPr>
              <a:t>依据宪法制定</a:t>
            </a:r>
            <a:r>
              <a:rPr lang="zh-CN" altLang="en-US" sz="2400" dirty="0">
                <a:effectLst/>
                <a:ea typeface="等线" panose="02010600030101010101" pitchFamily="2" charset="-122"/>
                <a:cs typeface="Times New Roman" panose="02020603050405020304" pitchFamily="18" charset="0"/>
              </a:rPr>
              <a:t>本法。</a:t>
            </a:r>
            <a:r>
              <a:rPr lang="zh-CN" altLang="zh-CN" sz="2400" dirty="0">
                <a:effectLst/>
                <a:ea typeface="等线" panose="02010600030101010101" pitchFamily="2" charset="-122"/>
                <a:cs typeface="Times New Roman" panose="02020603050405020304" pitchFamily="18" charset="0"/>
              </a:rPr>
              <a:t>为整合各界资源发展职业教育，解决职业教育中的重大矛盾提供了法律保障。一方面，职业教育办学与人才培养要以行业、企业的深度参与为基础；另一方面，职业教育运行涉及许多教育之外的问题</a:t>
            </a:r>
            <a:r>
              <a:rPr lang="zh-CN" altLang="en-US" sz="2400" dirty="0">
                <a:effectLst/>
                <a:ea typeface="等线" panose="02010600030101010101" pitchFamily="2" charset="-122"/>
                <a:cs typeface="Times New Roman" panose="02020603050405020304" pitchFamily="18" charset="0"/>
              </a:rPr>
              <a:t>。</a:t>
            </a:r>
            <a:endParaRPr lang="en-US" altLang="zh-CN" sz="2400" dirty="0"/>
          </a:p>
          <a:p>
            <a:r>
              <a:rPr lang="zh-CN" altLang="zh-CN" sz="2400" dirty="0">
                <a:effectLst/>
                <a:ea typeface="等线" panose="02010600030101010101" pitchFamily="2" charset="-122"/>
                <a:cs typeface="Times New Roman" panose="02020603050405020304" pitchFamily="18" charset="0"/>
              </a:rPr>
              <a:t>基本上涵盖了</a:t>
            </a:r>
            <a:r>
              <a:rPr lang="en-US" altLang="zh-CN" sz="2400" dirty="0">
                <a:effectLst/>
                <a:ea typeface="等线" panose="02010600030101010101" pitchFamily="2" charset="-122"/>
                <a:cs typeface="Times New Roman" panose="02020603050405020304" pitchFamily="18" charset="0"/>
              </a:rPr>
              <a:t>21</a:t>
            </a:r>
            <a:r>
              <a:rPr lang="zh-CN" altLang="zh-CN" sz="2400" dirty="0">
                <a:effectLst/>
                <a:ea typeface="等线" panose="02010600030101010101" pitchFamily="2" charset="-122"/>
                <a:cs typeface="Times New Roman" panose="02020603050405020304" pitchFamily="18" charset="0"/>
              </a:rPr>
              <a:t>世纪以来职业教育改革的所有重大成果。</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是</a:t>
            </a:r>
            <a:r>
              <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rPr>
              <a:t>26</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年来职业教育界共同探索的成果，凝聚了几代人的智慧。这些思路和措施中，最为关键</a:t>
            </a:r>
            <a:r>
              <a:rPr lang="zh-CN" altLang="en-US" sz="2400" kern="100" dirty="0">
                <a:effectLst/>
                <a:latin typeface="等线" panose="02010600030101010101" pitchFamily="2" charset="-122"/>
                <a:ea typeface="等线" panose="02010600030101010101" pitchFamily="2" charset="-122"/>
                <a:cs typeface="Times New Roman" panose="02020603050405020304" pitchFamily="18" charset="0"/>
              </a:rPr>
              <a:t>是</a:t>
            </a:r>
            <a:r>
              <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rPr>
              <a:t>确立职业教育的类型地位和把职业教育提升到本科层次，它们是现代职业体系建设的根本要素。</a:t>
            </a:r>
          </a:p>
          <a:p>
            <a:r>
              <a:rPr lang="zh-CN" altLang="zh-CN" sz="2400" dirty="0">
                <a:effectLst/>
                <a:ea typeface="等线" panose="02010600030101010101" pitchFamily="2" charset="-122"/>
                <a:cs typeface="Times New Roman" panose="02020603050405020304" pitchFamily="18" charset="0"/>
              </a:rPr>
              <a:t>要求制定职业学校生均经费标准或者公用经费标准，为职业教育发展提供了非常重要的基础性保障。</a:t>
            </a:r>
            <a:endParaRPr lang="zh-CN" altLang="en-US" sz="2400" dirty="0"/>
          </a:p>
        </p:txBody>
      </p:sp>
    </p:spTree>
    <p:extLst>
      <p:ext uri="{BB962C8B-B14F-4D97-AF65-F5344CB8AC3E}">
        <p14:creationId xmlns:p14="http://schemas.microsoft.com/office/powerpoint/2010/main" val="3342050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C607B5-2B9A-2536-873F-4B3F97D524EE}"/>
              </a:ext>
            </a:extLst>
          </p:cNvPr>
          <p:cNvSpPr>
            <a:spLocks noGrp="1"/>
          </p:cNvSpPr>
          <p:nvPr>
            <p:ph type="title"/>
          </p:nvPr>
        </p:nvSpPr>
        <p:spPr/>
        <p:txBody>
          <a:bodyPr/>
          <a:lstStyle/>
          <a:p>
            <a:endParaRPr lang="zh-CN" altLang="en-US" dirty="0"/>
          </a:p>
        </p:txBody>
      </p:sp>
      <p:sp>
        <p:nvSpPr>
          <p:cNvPr id="4" name="内容占位符 4">
            <a:extLst>
              <a:ext uri="{FF2B5EF4-FFF2-40B4-BE49-F238E27FC236}">
                <a16:creationId xmlns:a16="http://schemas.microsoft.com/office/drawing/2014/main" id="{1DCB07B4-84F6-875F-96F8-0456515A550A}"/>
              </a:ext>
            </a:extLst>
          </p:cNvPr>
          <p:cNvSpPr>
            <a:spLocks noGrp="1"/>
          </p:cNvSpPr>
          <p:nvPr>
            <p:ph idx="1"/>
          </p:nvPr>
        </p:nvSpPr>
        <p:spPr>
          <a:xfrm>
            <a:off x="628650" y="476672"/>
            <a:ext cx="7886700" cy="5700291"/>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marL="0" indent="0" algn="ctr">
              <a:lnSpc>
                <a:spcPct val="120000"/>
              </a:lnSpc>
              <a:buNone/>
            </a:pPr>
            <a:r>
              <a:rPr lang="zh-CN" altLang="en-US" sz="4100" b="1" dirty="0"/>
              <a:t>二、整体框架</a:t>
            </a:r>
            <a:endParaRPr lang="en-US" altLang="zh-CN" sz="4100" b="1" dirty="0"/>
          </a:p>
          <a:p>
            <a:pPr marL="0" indent="0">
              <a:lnSpc>
                <a:spcPct val="120000"/>
              </a:lnSpc>
              <a:buNone/>
            </a:pPr>
            <a:r>
              <a:rPr lang="zh-CN" altLang="en-US" b="1" dirty="0"/>
              <a:t>第一章  总则</a:t>
            </a:r>
            <a:endParaRPr lang="en-US" altLang="zh-CN" b="1" dirty="0"/>
          </a:p>
          <a:p>
            <a:pPr marL="342900" lvl="1" indent="0">
              <a:lnSpc>
                <a:spcPct val="120000"/>
              </a:lnSpc>
              <a:buNone/>
            </a:pPr>
            <a:r>
              <a:rPr lang="zh-CN" altLang="en-US" dirty="0"/>
              <a:t>第一条 </a:t>
            </a:r>
            <a:r>
              <a:rPr lang="en-US" altLang="zh-CN" dirty="0"/>
              <a:t>– </a:t>
            </a:r>
            <a:r>
              <a:rPr lang="zh-CN" altLang="en-US" dirty="0"/>
              <a:t>第十三条</a:t>
            </a:r>
            <a:endParaRPr lang="en-US" altLang="zh-CN" dirty="0"/>
          </a:p>
          <a:p>
            <a:pPr marL="0" indent="0">
              <a:lnSpc>
                <a:spcPct val="120000"/>
              </a:lnSpc>
              <a:buNone/>
            </a:pPr>
            <a:r>
              <a:rPr lang="zh-CN" altLang="en-US" b="1" dirty="0"/>
              <a:t>第二章  职业教育体系</a:t>
            </a:r>
            <a:endParaRPr lang="en-US" altLang="zh-CN" b="1" dirty="0"/>
          </a:p>
          <a:p>
            <a:pPr marL="342900" lvl="1" indent="0">
              <a:lnSpc>
                <a:spcPct val="120000"/>
              </a:lnSpc>
              <a:buNone/>
            </a:pPr>
            <a:r>
              <a:rPr lang="zh-CN" altLang="en-US" dirty="0"/>
              <a:t>第十四条 </a:t>
            </a:r>
            <a:r>
              <a:rPr lang="en-US" altLang="zh-CN" dirty="0"/>
              <a:t>– </a:t>
            </a:r>
            <a:r>
              <a:rPr lang="zh-CN" altLang="en-US" dirty="0"/>
              <a:t>第十九条</a:t>
            </a:r>
            <a:endParaRPr lang="en-US" altLang="zh-CN" dirty="0"/>
          </a:p>
          <a:p>
            <a:pPr marL="0" indent="0">
              <a:lnSpc>
                <a:spcPct val="120000"/>
              </a:lnSpc>
              <a:buNone/>
            </a:pPr>
            <a:r>
              <a:rPr lang="zh-CN" altLang="en-US" b="1" dirty="0"/>
              <a:t>第三章  职业教育的实施</a:t>
            </a:r>
          </a:p>
          <a:p>
            <a:pPr marL="342900" lvl="1" indent="0">
              <a:lnSpc>
                <a:spcPct val="120000"/>
              </a:lnSpc>
              <a:buNone/>
            </a:pPr>
            <a:r>
              <a:rPr lang="zh-CN" altLang="en-US" dirty="0"/>
              <a:t>第二十条</a:t>
            </a:r>
            <a:r>
              <a:rPr lang="en-US" altLang="zh-CN" dirty="0"/>
              <a:t> – </a:t>
            </a:r>
            <a:r>
              <a:rPr lang="zh-CN" altLang="en-US" dirty="0"/>
              <a:t>第三十二条</a:t>
            </a:r>
            <a:endParaRPr lang="en-US" altLang="zh-CN" dirty="0"/>
          </a:p>
          <a:p>
            <a:pPr marL="0" indent="0">
              <a:lnSpc>
                <a:spcPct val="120000"/>
              </a:lnSpc>
              <a:buNone/>
            </a:pPr>
            <a:r>
              <a:rPr lang="zh-CN" altLang="en-US" b="1" dirty="0">
                <a:solidFill>
                  <a:schemeClr val="tx1"/>
                </a:solidFill>
              </a:rPr>
              <a:t>第四章  职业学校和职业培训机构</a:t>
            </a:r>
            <a:endParaRPr lang="en-US" altLang="zh-CN" b="1" dirty="0">
              <a:solidFill>
                <a:schemeClr val="tx1"/>
              </a:solidFill>
            </a:endParaRPr>
          </a:p>
          <a:p>
            <a:pPr marL="342900" lvl="1" indent="0">
              <a:lnSpc>
                <a:spcPct val="120000"/>
              </a:lnSpc>
              <a:buNone/>
            </a:pPr>
            <a:r>
              <a:rPr lang="zh-CN" altLang="en-US" dirty="0">
                <a:solidFill>
                  <a:schemeClr val="tx1"/>
                </a:solidFill>
              </a:rPr>
              <a:t>第三十三条 </a:t>
            </a:r>
            <a:r>
              <a:rPr lang="en-US" altLang="zh-CN" dirty="0">
                <a:solidFill>
                  <a:schemeClr val="tx1"/>
                </a:solidFill>
              </a:rPr>
              <a:t>– </a:t>
            </a:r>
            <a:r>
              <a:rPr lang="zh-CN" altLang="en-US" dirty="0">
                <a:solidFill>
                  <a:schemeClr val="tx1"/>
                </a:solidFill>
              </a:rPr>
              <a:t>第四十三条</a:t>
            </a:r>
            <a:endParaRPr lang="en-US" altLang="zh-CN" dirty="0">
              <a:solidFill>
                <a:schemeClr val="tx1"/>
              </a:solidFill>
            </a:endParaRPr>
          </a:p>
          <a:p>
            <a:pPr marL="0" indent="0">
              <a:lnSpc>
                <a:spcPct val="120000"/>
              </a:lnSpc>
              <a:buNone/>
            </a:pPr>
            <a:r>
              <a:rPr lang="zh-CN" altLang="en-US" b="1" dirty="0">
                <a:solidFill>
                  <a:schemeClr val="tx1"/>
                </a:solidFill>
              </a:rPr>
              <a:t>第五章 </a:t>
            </a:r>
            <a:r>
              <a:rPr lang="zh-CN" altLang="en-US" b="1" i="0" dirty="0">
                <a:solidFill>
                  <a:schemeClr val="tx1"/>
                </a:solidFill>
                <a:effectLst/>
                <a:latin typeface="-apple-system"/>
              </a:rPr>
              <a:t>职业教育的教师与受教育者</a:t>
            </a:r>
            <a:endParaRPr lang="en-US" altLang="zh-CN" b="1" i="0" dirty="0">
              <a:solidFill>
                <a:schemeClr val="tx1"/>
              </a:solidFill>
              <a:effectLst/>
              <a:latin typeface="-apple-system"/>
            </a:endParaRPr>
          </a:p>
          <a:p>
            <a:pPr marL="342900" lvl="1" indent="0">
              <a:lnSpc>
                <a:spcPct val="120000"/>
              </a:lnSpc>
              <a:buNone/>
            </a:pPr>
            <a:r>
              <a:rPr lang="zh-CN" altLang="en-US" dirty="0">
                <a:solidFill>
                  <a:srgbClr val="000000"/>
                </a:solidFill>
                <a:latin typeface="-apple-system"/>
              </a:rPr>
              <a:t>第四十四条 </a:t>
            </a:r>
            <a:r>
              <a:rPr lang="en-US" altLang="zh-CN" dirty="0">
                <a:solidFill>
                  <a:srgbClr val="000000"/>
                </a:solidFill>
                <a:latin typeface="-apple-system"/>
              </a:rPr>
              <a:t>– </a:t>
            </a:r>
            <a:r>
              <a:rPr lang="zh-CN" altLang="en-US" dirty="0">
                <a:solidFill>
                  <a:srgbClr val="000000"/>
                </a:solidFill>
                <a:latin typeface="-apple-system"/>
              </a:rPr>
              <a:t>第五十三条</a:t>
            </a:r>
            <a:endParaRPr lang="en-US" altLang="zh-CN" dirty="0">
              <a:solidFill>
                <a:srgbClr val="000000"/>
              </a:solidFill>
              <a:latin typeface="-apple-system"/>
            </a:endParaRPr>
          </a:p>
          <a:p>
            <a:pPr marL="0" indent="0">
              <a:lnSpc>
                <a:spcPct val="120000"/>
              </a:lnSpc>
              <a:buNone/>
            </a:pPr>
            <a:r>
              <a:rPr lang="zh-CN" altLang="en-US" b="1" dirty="0">
                <a:solidFill>
                  <a:srgbClr val="000000"/>
                </a:solidFill>
                <a:latin typeface="-apple-system"/>
              </a:rPr>
              <a:t>第六章  职业教育的保障</a:t>
            </a:r>
            <a:endParaRPr lang="en-US" altLang="zh-CN" b="1" dirty="0">
              <a:solidFill>
                <a:srgbClr val="000000"/>
              </a:solidFill>
              <a:latin typeface="-apple-system"/>
            </a:endParaRPr>
          </a:p>
          <a:p>
            <a:pPr marL="342900" lvl="1" indent="0">
              <a:lnSpc>
                <a:spcPct val="120000"/>
              </a:lnSpc>
              <a:buNone/>
            </a:pPr>
            <a:r>
              <a:rPr lang="zh-CN" altLang="en-US" dirty="0">
                <a:solidFill>
                  <a:srgbClr val="000000"/>
                </a:solidFill>
                <a:latin typeface="-apple-system"/>
              </a:rPr>
              <a:t>第五十四条 </a:t>
            </a:r>
            <a:r>
              <a:rPr lang="en-US" altLang="zh-CN" dirty="0">
                <a:solidFill>
                  <a:srgbClr val="000000"/>
                </a:solidFill>
                <a:latin typeface="-apple-system"/>
              </a:rPr>
              <a:t>– </a:t>
            </a:r>
            <a:r>
              <a:rPr lang="zh-CN" altLang="en-US" dirty="0">
                <a:solidFill>
                  <a:srgbClr val="000000"/>
                </a:solidFill>
                <a:latin typeface="-apple-system"/>
              </a:rPr>
              <a:t>第六十二条</a:t>
            </a:r>
            <a:endParaRPr lang="en-US" altLang="zh-CN" dirty="0">
              <a:solidFill>
                <a:srgbClr val="000000"/>
              </a:solidFill>
              <a:latin typeface="-apple-system"/>
            </a:endParaRPr>
          </a:p>
          <a:p>
            <a:pPr marL="0" indent="0">
              <a:lnSpc>
                <a:spcPct val="120000"/>
              </a:lnSpc>
              <a:buNone/>
            </a:pPr>
            <a:r>
              <a:rPr lang="zh-CN" altLang="en-US" b="1" dirty="0">
                <a:solidFill>
                  <a:schemeClr val="tx1"/>
                </a:solidFill>
                <a:latin typeface="-apple-system"/>
              </a:rPr>
              <a:t>第七章  法律责任</a:t>
            </a:r>
            <a:endParaRPr lang="en-US" altLang="zh-CN" b="1" dirty="0">
              <a:solidFill>
                <a:schemeClr val="tx1"/>
              </a:solidFill>
              <a:latin typeface="-apple-system"/>
            </a:endParaRPr>
          </a:p>
          <a:p>
            <a:pPr marL="342900" lvl="1" indent="0">
              <a:lnSpc>
                <a:spcPct val="120000"/>
              </a:lnSpc>
              <a:buNone/>
            </a:pPr>
            <a:r>
              <a:rPr lang="zh-CN" altLang="en-US" dirty="0">
                <a:solidFill>
                  <a:srgbClr val="000000"/>
                </a:solidFill>
                <a:latin typeface="-apple-system"/>
              </a:rPr>
              <a:t>第六十三条 </a:t>
            </a:r>
            <a:r>
              <a:rPr lang="en-US" altLang="zh-CN" dirty="0">
                <a:solidFill>
                  <a:srgbClr val="000000"/>
                </a:solidFill>
                <a:latin typeface="-apple-system"/>
              </a:rPr>
              <a:t>– </a:t>
            </a:r>
            <a:r>
              <a:rPr lang="zh-CN" altLang="en-US" dirty="0">
                <a:solidFill>
                  <a:srgbClr val="000000"/>
                </a:solidFill>
                <a:latin typeface="-apple-system"/>
              </a:rPr>
              <a:t>第六十七条</a:t>
            </a:r>
            <a:endParaRPr lang="en-US" altLang="zh-CN" dirty="0">
              <a:solidFill>
                <a:srgbClr val="000000"/>
              </a:solidFill>
              <a:latin typeface="-apple-system"/>
            </a:endParaRPr>
          </a:p>
          <a:p>
            <a:pPr marL="0" indent="0">
              <a:lnSpc>
                <a:spcPct val="120000"/>
              </a:lnSpc>
              <a:buNone/>
            </a:pPr>
            <a:r>
              <a:rPr lang="zh-CN" altLang="en-US" b="1" dirty="0"/>
              <a:t>第八章  附则</a:t>
            </a:r>
            <a:endParaRPr lang="en-US" altLang="zh-CN" b="1" dirty="0"/>
          </a:p>
          <a:p>
            <a:pPr marL="342900" lvl="1" indent="0">
              <a:lnSpc>
                <a:spcPct val="120000"/>
              </a:lnSpc>
              <a:buNone/>
            </a:pPr>
            <a:r>
              <a:rPr lang="zh-CN" altLang="en-US" dirty="0"/>
              <a:t>第六十八条 </a:t>
            </a:r>
            <a:r>
              <a:rPr lang="en-US" altLang="zh-CN" dirty="0"/>
              <a:t>– </a:t>
            </a:r>
            <a:r>
              <a:rPr lang="zh-CN" altLang="en-US" dirty="0"/>
              <a:t>第六十九条</a:t>
            </a:r>
          </a:p>
        </p:txBody>
      </p:sp>
    </p:spTree>
    <p:extLst>
      <p:ext uri="{BB962C8B-B14F-4D97-AF65-F5344CB8AC3E}">
        <p14:creationId xmlns:p14="http://schemas.microsoft.com/office/powerpoint/2010/main" val="93418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r>
              <a:rPr lang="zh-CN" altLang="en-US" sz="3200" b="1" dirty="0"/>
              <a:t>三、关键内容解读</a:t>
            </a:r>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1825625"/>
            <a:ext cx="3799334" cy="4266516"/>
          </a:xfrm>
          <a:ln>
            <a:solidFill>
              <a:schemeClr val="accent1"/>
            </a:solidFill>
          </a:ln>
        </p:spPr>
        <p:txBody>
          <a:bodyPr/>
          <a:lstStyle/>
          <a:p>
            <a:pPr marL="0" indent="0" algn="ctr">
              <a:buNone/>
            </a:pPr>
            <a:r>
              <a:rPr lang="zh-CN" altLang="en-US" dirty="0"/>
              <a:t>内容</a:t>
            </a:r>
            <a:endParaRPr lang="en-US" altLang="zh-CN" dirty="0"/>
          </a:p>
          <a:p>
            <a:pPr marL="0" indent="0">
              <a:buNone/>
            </a:pPr>
            <a:r>
              <a:rPr lang="zh-CN" altLang="en-US" dirty="0"/>
              <a:t>第一章总则</a:t>
            </a:r>
            <a:endParaRPr lang="en-US" altLang="zh-CN" dirty="0"/>
          </a:p>
          <a:p>
            <a:pPr marL="0" indent="0">
              <a:buNone/>
            </a:pPr>
            <a:endParaRPr lang="en-US" altLang="zh-CN" dirty="0"/>
          </a:p>
          <a:p>
            <a:pPr marL="0" indent="0">
              <a:buNone/>
            </a:pPr>
            <a:r>
              <a:rPr lang="zh-CN" altLang="en-US" b="0" i="0" dirty="0">
                <a:solidFill>
                  <a:srgbClr val="000000"/>
                </a:solidFill>
                <a:effectLst/>
                <a:latin typeface="-apple-system"/>
              </a:rPr>
              <a:t>第一条 为了</a:t>
            </a:r>
            <a:r>
              <a:rPr lang="zh-CN" altLang="en-US" b="0" i="0" dirty="0">
                <a:effectLst/>
                <a:latin typeface="-apple-system"/>
              </a:rPr>
              <a:t>推动职业教育高质量发展，提高劳动者素质和技术技能水平，促进就业创业，建设教育强国、人力资源强国和</a:t>
            </a:r>
            <a:r>
              <a:rPr lang="zh-CN" altLang="en-US" dirty="0">
                <a:solidFill>
                  <a:srgbClr val="F42200"/>
                </a:solidFill>
                <a:latin typeface="-apple-system"/>
              </a:rPr>
              <a:t>技能型社会</a:t>
            </a:r>
            <a:r>
              <a:rPr lang="zh-CN" altLang="en-US" b="0" i="0" dirty="0">
                <a:solidFill>
                  <a:srgbClr val="000000"/>
                </a:solidFill>
                <a:effectLst/>
                <a:latin typeface="-apple-system"/>
              </a:rPr>
              <a:t>，推进社会主义现代化建设，根据</a:t>
            </a:r>
            <a:r>
              <a:rPr lang="zh-CN" altLang="en-US" b="0" i="0" dirty="0">
                <a:solidFill>
                  <a:srgbClr val="F42200"/>
                </a:solidFill>
                <a:effectLst/>
                <a:latin typeface="-apple-system"/>
              </a:rPr>
              <a:t>宪法</a:t>
            </a:r>
            <a:r>
              <a:rPr lang="zh-CN" altLang="en-US" b="0" i="0" dirty="0">
                <a:solidFill>
                  <a:srgbClr val="000000"/>
                </a:solidFill>
                <a:effectLst/>
                <a:latin typeface="-apple-system"/>
              </a:rPr>
              <a:t>，制定本法。</a:t>
            </a:r>
            <a:endParaRPr lang="en-US" altLang="zh-CN" b="0" i="0" dirty="0">
              <a:solidFill>
                <a:srgbClr val="000000"/>
              </a:solidFill>
              <a:effectLst/>
              <a:latin typeface="-apple-system"/>
            </a:endParaRP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860032" y="1844824"/>
            <a:ext cx="4176464" cy="4278094"/>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sz="2000" dirty="0"/>
              <a:t>技能型社会。什么是技能型社会？核心特征是什么？</a:t>
            </a:r>
            <a:endParaRPr lang="en-US" altLang="zh-CN" sz="2000" dirty="0"/>
          </a:p>
          <a:p>
            <a:pPr marL="285750" indent="-285750">
              <a:buFont typeface="Arial" panose="020B0604020202020204" pitchFamily="34" charset="0"/>
              <a:buChar char="•"/>
            </a:pPr>
            <a:r>
              <a:rPr lang="zh-CN" altLang="en-US" sz="2000" dirty="0"/>
              <a:t>依据宪法。</a:t>
            </a:r>
            <a:r>
              <a:rPr lang="en-US" altLang="zh-CN" sz="2000" dirty="0"/>
              <a:t>1996</a:t>
            </a:r>
            <a:r>
              <a:rPr lang="zh-CN" altLang="en-US" sz="2000" dirty="0"/>
              <a:t>年职教法制定依据是教育法和劳动法。为整合各界资源发展职业教育提供了法律保障。</a:t>
            </a:r>
            <a:endParaRPr lang="en-US" altLang="zh-CN" sz="2000" dirty="0"/>
          </a:p>
          <a:p>
            <a:pPr marL="285750" indent="-285750">
              <a:buFont typeface="Arial" panose="020B0604020202020204" pitchFamily="34" charset="0"/>
              <a:buChar char="•"/>
            </a:pPr>
            <a:r>
              <a:rPr lang="zh-CN" altLang="en-US" sz="2000" dirty="0"/>
              <a:t>继续使用了职业教育这一概念。职业教育还是职业技术教育？</a:t>
            </a:r>
            <a:endParaRPr lang="en-US" altLang="zh-CN" sz="2000" dirty="0"/>
          </a:p>
          <a:p>
            <a:pPr marL="285750" indent="-285750">
              <a:buFont typeface="Arial" panose="020B0604020202020204" pitchFamily="34" charset="0"/>
              <a:buChar char="•"/>
            </a:pPr>
            <a:endParaRPr lang="en-US" altLang="zh-CN" sz="2000"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2836686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4278094"/>
          </a:xfrm>
          <a:ln>
            <a:solidFill>
              <a:schemeClr val="accent1"/>
            </a:solidFill>
          </a:ln>
        </p:spPr>
        <p:txBody>
          <a:bodyPr>
            <a:normAutofit fontScale="92500" lnSpcReduction="10000"/>
          </a:bodyPr>
          <a:lstStyle/>
          <a:p>
            <a:pPr marL="0" indent="0" algn="ctr">
              <a:buNone/>
            </a:pPr>
            <a:r>
              <a:rPr lang="zh-CN" altLang="en-US" dirty="0"/>
              <a:t>内容</a:t>
            </a:r>
            <a:endParaRPr lang="en-US" altLang="zh-CN" dirty="0"/>
          </a:p>
          <a:p>
            <a:pPr marL="0" indent="0">
              <a:buNone/>
            </a:pPr>
            <a:r>
              <a:rPr lang="zh-CN" altLang="en-US" dirty="0"/>
              <a:t>第三条</a:t>
            </a:r>
            <a:endParaRPr lang="en-US" altLang="zh-CN" dirty="0"/>
          </a:p>
          <a:p>
            <a:pPr marL="0" indent="0" algn="just">
              <a:buNone/>
            </a:pPr>
            <a:r>
              <a:rPr lang="zh-CN" altLang="en-US" b="0" i="0" dirty="0">
                <a:solidFill>
                  <a:srgbClr val="F42200"/>
                </a:solidFill>
                <a:effectLst/>
                <a:latin typeface="-apple-system"/>
              </a:rPr>
              <a:t>职业教育是与普通教育具有同等重要地位的教育类型，</a:t>
            </a:r>
            <a:r>
              <a:rPr lang="zh-CN" altLang="en-US" b="0" i="0" dirty="0">
                <a:effectLst/>
                <a:latin typeface="-apple-system"/>
              </a:rPr>
              <a:t>是国民教育体系和人力资源开发的重要组成部分，是培养多样化人才、传承技术技能、促进就业创业的重要途径。</a:t>
            </a:r>
          </a:p>
          <a:p>
            <a:pPr marL="0" indent="0" algn="just">
              <a:buNone/>
            </a:pPr>
            <a:r>
              <a:rPr lang="zh-CN" altLang="en-US" b="0" i="0" dirty="0">
                <a:solidFill>
                  <a:srgbClr val="000000"/>
                </a:solidFill>
                <a:effectLst/>
                <a:latin typeface="-apple-system"/>
              </a:rPr>
              <a:t>国家大力发展职业教育，推进职业教育改革，提高职业教育质量，</a:t>
            </a:r>
            <a:r>
              <a:rPr lang="zh-CN" altLang="en-US" b="0" i="0" dirty="0">
                <a:solidFill>
                  <a:srgbClr val="F42200"/>
                </a:solidFill>
                <a:effectLst/>
                <a:latin typeface="-apple-system"/>
              </a:rPr>
              <a:t>增强职业教育适应性</a:t>
            </a:r>
            <a:r>
              <a:rPr lang="zh-CN" altLang="en-US" b="0" i="0" dirty="0">
                <a:solidFill>
                  <a:srgbClr val="000000"/>
                </a:solidFill>
                <a:effectLst/>
                <a:latin typeface="-apple-system"/>
              </a:rPr>
              <a:t>，建立健全适应社会主义市场经济和社会发展需要</a:t>
            </a:r>
            <a:r>
              <a:rPr lang="zh-CN" altLang="en-US" b="0" i="0" dirty="0">
                <a:effectLst/>
                <a:latin typeface="-apple-system"/>
              </a:rPr>
              <a:t>、符合技术技能人才成长规律的职业教育制度体系，为全面建设社会主义现代化国家提供有力人才和技能支撑。</a:t>
            </a: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4278094"/>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r>
              <a:rPr lang="zh-CN" altLang="en-US" dirty="0"/>
              <a:t>落实职业教育类型地位的障碍是什么？如何理解智能化时代的职业教育？</a:t>
            </a:r>
            <a:endParaRPr lang="en-US" altLang="zh-CN"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r>
              <a:rPr lang="zh-CN" altLang="en-US" dirty="0"/>
              <a:t>职业教育适应性应该包括产业适应性和个体发展适应性两个方面。</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80466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404664"/>
            <a:ext cx="3799334" cy="5962983"/>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第六条</a:t>
            </a:r>
            <a:r>
              <a:rPr lang="en-US" altLang="zh-CN" dirty="0"/>
              <a:t>-</a:t>
            </a:r>
            <a:r>
              <a:rPr lang="zh-CN" altLang="en-US" dirty="0"/>
              <a:t>第九条</a:t>
            </a:r>
            <a:endParaRPr lang="en-US" altLang="zh-CN" dirty="0"/>
          </a:p>
          <a:p>
            <a:pPr marL="0" indent="0">
              <a:buNone/>
            </a:pPr>
            <a:r>
              <a:rPr lang="zh-CN" altLang="en-US" b="0" i="0" dirty="0">
                <a:solidFill>
                  <a:srgbClr val="F42200"/>
                </a:solidFill>
                <a:effectLst/>
                <a:latin typeface="-apple-system"/>
              </a:rPr>
              <a:t>职业教育实行政府统筹、分级管理、地方为主、行业指导、校企合作、社会参与。</a:t>
            </a:r>
            <a:endParaRPr lang="en-US" altLang="zh-CN" b="0" i="0" dirty="0">
              <a:solidFill>
                <a:srgbClr val="F42200"/>
              </a:solidFill>
              <a:effectLst/>
              <a:latin typeface="-apple-system"/>
            </a:endParaRPr>
          </a:p>
          <a:p>
            <a:pPr marL="0" indent="0">
              <a:buNone/>
            </a:pPr>
            <a:r>
              <a:rPr lang="zh-CN" altLang="en-US" b="0" i="0" dirty="0">
                <a:solidFill>
                  <a:srgbClr val="000000"/>
                </a:solidFill>
                <a:effectLst/>
                <a:latin typeface="-apple-system"/>
              </a:rPr>
              <a:t>各级人民政府应当将发展职业教育纳入国民经济和社会发展规划，与促进就业创业和推动发展方式转变、产业结构调整、技术优化升级等整体部署、统筹实施。</a:t>
            </a:r>
            <a:endParaRPr lang="en-US" altLang="zh-CN" dirty="0">
              <a:solidFill>
                <a:srgbClr val="F42200"/>
              </a:solidFill>
              <a:latin typeface="-apple-system"/>
            </a:endParaRPr>
          </a:p>
          <a:p>
            <a:pPr marL="0" indent="0">
              <a:buNone/>
            </a:pPr>
            <a:r>
              <a:rPr lang="zh-CN" altLang="en-US" dirty="0"/>
              <a:t>国务院建立职业教育工作协调机制，统筹协调全国职业教育工作。</a:t>
            </a:r>
            <a:endParaRPr lang="en-US" altLang="zh-CN" dirty="0"/>
          </a:p>
          <a:p>
            <a:pPr marL="0" indent="0">
              <a:buNone/>
            </a:pPr>
            <a:r>
              <a:rPr lang="zh-CN" altLang="en-US" b="0" i="0" dirty="0">
                <a:effectLst/>
                <a:latin typeface="-apple-system"/>
              </a:rPr>
              <a:t>国家鼓励发展多种层次和形式的职业教育，推进多元办学，支持社会力量广泛、平等参与职业教育。</a:t>
            </a:r>
            <a:endParaRPr lang="zh-CN" altLang="en-US" dirty="0"/>
          </a:p>
          <a:p>
            <a:pPr marL="0" indent="0">
              <a:buNone/>
            </a:pPr>
            <a:endParaRPr lang="en-US" altLang="zh-CN" dirty="0"/>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644008" y="427559"/>
            <a:ext cx="4176464" cy="5940088"/>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dirty="0"/>
              <a:t>政府统筹，发展职业教育关键责任在政府。</a:t>
            </a:r>
            <a:endParaRPr lang="en-US" altLang="zh-CN" dirty="0"/>
          </a:p>
          <a:p>
            <a:pPr marL="285750" indent="-285750">
              <a:buFont typeface="Arial" panose="020B0604020202020204" pitchFamily="34" charset="0"/>
              <a:buChar char="•"/>
            </a:pPr>
            <a:r>
              <a:rPr lang="zh-CN" altLang="en-US" dirty="0"/>
              <a:t>地方为主，发展职业教育的主要责任在地方政府，主要功能也是为地方产业服务。</a:t>
            </a:r>
            <a:endParaRPr lang="en-US" altLang="zh-CN"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3891334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4278094"/>
          </a:xfrm>
          <a:ln>
            <a:solidFill>
              <a:schemeClr val="accent1"/>
            </a:solidFill>
          </a:ln>
        </p:spPr>
        <p:txBody>
          <a:bodyPr/>
          <a:lstStyle/>
          <a:p>
            <a:pPr marL="0" indent="0" algn="ctr">
              <a:buNone/>
            </a:pPr>
            <a:r>
              <a:rPr lang="zh-CN" altLang="en-US" dirty="0"/>
              <a:t>内容</a:t>
            </a:r>
            <a:endParaRPr lang="en-US" altLang="zh-CN" dirty="0"/>
          </a:p>
          <a:p>
            <a:pPr marL="0" indent="0">
              <a:buNone/>
            </a:pPr>
            <a:r>
              <a:rPr lang="zh-CN" altLang="en-US" dirty="0"/>
              <a:t>第十二条</a:t>
            </a:r>
            <a:endParaRPr lang="en-US" altLang="zh-CN" dirty="0"/>
          </a:p>
          <a:p>
            <a:pPr algn="just"/>
            <a:r>
              <a:rPr lang="zh-CN" altLang="en-US" b="0" i="0" dirty="0">
                <a:solidFill>
                  <a:srgbClr val="F42200"/>
                </a:solidFill>
                <a:effectLst/>
                <a:latin typeface="-apple-system"/>
              </a:rPr>
              <a:t>国家采取措施，提高技术技能人才的社会地位和待遇，弘扬劳动光荣、技能宝贵、创造伟大的时代风尚。</a:t>
            </a:r>
            <a:endParaRPr lang="zh-CN" altLang="en-US" b="0" i="0" dirty="0">
              <a:solidFill>
                <a:srgbClr val="000000"/>
              </a:solidFill>
              <a:effectLst/>
              <a:latin typeface="-apple-system"/>
            </a:endParaRPr>
          </a:p>
          <a:p>
            <a:pPr algn="just"/>
            <a:r>
              <a:rPr lang="zh-CN" altLang="en-US" b="0" i="0" dirty="0">
                <a:solidFill>
                  <a:srgbClr val="000000"/>
                </a:solidFill>
                <a:effectLst/>
                <a:latin typeface="-apple-system"/>
              </a:rPr>
              <a:t>国家对在职业教育工作中做出显著成绩的单位和个人</a:t>
            </a:r>
            <a:r>
              <a:rPr lang="zh-CN" altLang="en-US" b="0" i="0" dirty="0">
                <a:solidFill>
                  <a:srgbClr val="F42200"/>
                </a:solidFill>
                <a:effectLst/>
                <a:latin typeface="-apple-system"/>
              </a:rPr>
              <a:t>按照有关规定给予表彰、奖励。</a:t>
            </a:r>
            <a:endParaRPr lang="zh-CN" altLang="en-US" b="0" i="0" dirty="0">
              <a:solidFill>
                <a:srgbClr val="000000"/>
              </a:solidFill>
              <a:effectLst/>
              <a:latin typeface="-apple-system"/>
            </a:endParaRPr>
          </a:p>
          <a:p>
            <a:pPr algn="just"/>
            <a:r>
              <a:rPr lang="zh-CN" altLang="en-US" b="0" i="0" dirty="0">
                <a:solidFill>
                  <a:srgbClr val="F42200"/>
                </a:solidFill>
                <a:effectLst/>
                <a:latin typeface="-apple-system"/>
              </a:rPr>
              <a:t>每年</a:t>
            </a:r>
            <a:r>
              <a:rPr lang="en-US" altLang="zh-CN" b="0" i="0" dirty="0">
                <a:solidFill>
                  <a:srgbClr val="F42200"/>
                </a:solidFill>
                <a:effectLst/>
                <a:latin typeface="-apple-system"/>
              </a:rPr>
              <a:t>5</a:t>
            </a:r>
            <a:r>
              <a:rPr lang="zh-CN" altLang="en-US" b="0" i="0" dirty="0">
                <a:solidFill>
                  <a:srgbClr val="F42200"/>
                </a:solidFill>
                <a:effectLst/>
                <a:latin typeface="-apple-system"/>
              </a:rPr>
              <a:t>月的第二周为职业教育活动周。</a:t>
            </a:r>
            <a:endParaRPr lang="zh-CN" altLang="en-US" b="0" i="0" dirty="0">
              <a:solidFill>
                <a:srgbClr val="000000"/>
              </a:solidFill>
              <a:effectLst/>
              <a:latin typeface="-apple-system"/>
            </a:endParaRP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4278094"/>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dirty="0"/>
              <a:t>发展职业教育的关键，还是要树立技能宝贵思想，提高技术技能人才的社会地位和待遇。</a:t>
            </a:r>
            <a:endParaRPr lang="en-US" altLang="zh-CN" dirty="0"/>
          </a:p>
          <a:p>
            <a:pPr marL="285750" indent="-285750">
              <a:buFont typeface="Arial" panose="020B0604020202020204" pitchFamily="34" charset="0"/>
              <a:buChar char="•"/>
            </a:pPr>
            <a:r>
              <a:rPr lang="zh-CN" altLang="en-US" dirty="0"/>
              <a:t>关键在于如何评估技术知识和技能劳动的价值。</a:t>
            </a:r>
            <a:endParaRPr lang="en-US" altLang="zh-CN" dirty="0"/>
          </a:p>
          <a:p>
            <a:pPr marL="285750" indent="-285750">
              <a:buFont typeface="Arial" panose="020B0604020202020204" pitchFamily="34" charset="0"/>
              <a:buChar char="•"/>
            </a:pP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2281772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5368006"/>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第二章  职业教育体系</a:t>
            </a:r>
            <a:endParaRPr lang="en-US" altLang="zh-CN" dirty="0"/>
          </a:p>
          <a:p>
            <a:pPr marL="0" indent="0">
              <a:buNone/>
            </a:pPr>
            <a:r>
              <a:rPr lang="zh-CN" altLang="en-US" dirty="0"/>
              <a:t>第十四条</a:t>
            </a:r>
            <a:endParaRPr lang="en-US" altLang="zh-CN" dirty="0"/>
          </a:p>
          <a:p>
            <a:pPr marL="0" indent="0" algn="just">
              <a:buNone/>
            </a:pPr>
            <a:r>
              <a:rPr lang="zh-CN" altLang="en-US" b="0" i="0" dirty="0">
                <a:solidFill>
                  <a:srgbClr val="000000"/>
                </a:solidFill>
                <a:effectLst/>
                <a:latin typeface="-apple-system"/>
              </a:rPr>
              <a:t>国家</a:t>
            </a:r>
            <a:r>
              <a:rPr lang="zh-CN" altLang="en-US" b="0" i="0" dirty="0">
                <a:effectLst/>
                <a:latin typeface="-apple-system"/>
              </a:rPr>
              <a:t>建立健全适应经济社会发展需要，产教深度融合，职业学校教育和职业培训并重，职业教育与普通教育相互融通，不同层次职业教育有效贯通，服务全民终身学习的现代职业教育体系。</a:t>
            </a:r>
          </a:p>
          <a:p>
            <a:pPr marL="0" indent="0" algn="just">
              <a:buNone/>
            </a:pPr>
            <a:r>
              <a:rPr lang="zh-CN" altLang="en-US" b="0" i="0" dirty="0">
                <a:effectLst/>
                <a:latin typeface="-apple-system"/>
              </a:rPr>
              <a:t>国家优化教育结构，科学配置教育资源，</a:t>
            </a:r>
            <a:r>
              <a:rPr lang="zh-CN" altLang="en-US" b="0" i="0" dirty="0">
                <a:solidFill>
                  <a:srgbClr val="F42200"/>
                </a:solidFill>
                <a:effectLst/>
                <a:latin typeface="-apple-system"/>
              </a:rPr>
              <a:t>在义务教育后的不同阶段因地制宜、统筹推进职业教育与普通教育协调发展。</a:t>
            </a:r>
            <a:endParaRPr lang="zh-CN" altLang="en-US" b="0" i="0" dirty="0">
              <a:solidFill>
                <a:srgbClr val="000000"/>
              </a:solidFill>
              <a:effectLst/>
              <a:latin typeface="-apple-system"/>
            </a:endParaRPr>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5324535"/>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sz="2000" dirty="0"/>
              <a:t>用普通教育与职业教育协调发展代替“教育分流”，是否意味着取消初中后教育分流？</a:t>
            </a:r>
            <a:endParaRPr lang="en-US" altLang="zh-CN" sz="2000" dirty="0"/>
          </a:p>
          <a:p>
            <a:pPr marL="285750" indent="-285750">
              <a:buFont typeface="Arial" panose="020B0604020202020204" pitchFamily="34" charset="0"/>
              <a:buChar char="•"/>
            </a:pPr>
            <a:r>
              <a:rPr lang="zh-CN" altLang="en-US" sz="2000" dirty="0"/>
              <a:t>取消初中后教育分流会带来什么问题？</a:t>
            </a:r>
            <a:endParaRPr lang="en-US" altLang="zh-CN" sz="2000" dirty="0"/>
          </a:p>
          <a:p>
            <a:pPr marL="285750" indent="-285750">
              <a:buFont typeface="Arial" panose="020B0604020202020204" pitchFamily="34" charset="0"/>
              <a:buChar char="•"/>
            </a:pPr>
            <a:r>
              <a:rPr lang="zh-CN" altLang="en-US" sz="2000" dirty="0"/>
              <a:t>实施初中后教育分流的理论依据是什么？</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2190868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260648"/>
            <a:ext cx="3799334" cy="6358329"/>
          </a:xfrm>
          <a:ln>
            <a:solidFill>
              <a:schemeClr val="accent1"/>
            </a:solidFill>
          </a:ln>
        </p:spPr>
        <p:txBody>
          <a:bodyPr>
            <a:normAutofit lnSpcReduction="10000"/>
          </a:bodyPr>
          <a:lstStyle/>
          <a:p>
            <a:pPr marL="0" indent="0" algn="ctr">
              <a:buNone/>
            </a:pPr>
            <a:r>
              <a:rPr lang="zh-CN" altLang="en-US" dirty="0"/>
              <a:t>内容</a:t>
            </a:r>
            <a:endParaRPr lang="en-US" altLang="zh-CN" dirty="0"/>
          </a:p>
          <a:p>
            <a:pPr marL="0" indent="0">
              <a:buNone/>
            </a:pPr>
            <a:r>
              <a:rPr lang="zh-CN" altLang="en-US" dirty="0"/>
              <a:t>第十五条 职业学校教育</a:t>
            </a:r>
            <a:endParaRPr lang="en-US" altLang="zh-CN" dirty="0"/>
          </a:p>
          <a:p>
            <a:pPr algn="just"/>
            <a:r>
              <a:rPr lang="zh-CN" altLang="en-US" b="0" i="0" dirty="0">
                <a:solidFill>
                  <a:srgbClr val="000000"/>
                </a:solidFill>
                <a:effectLst/>
                <a:latin typeface="-apple-system"/>
              </a:rPr>
              <a:t>职业学校教育分为中等职业学校教育、高等职业学校教育。</a:t>
            </a:r>
          </a:p>
          <a:p>
            <a:pPr algn="just"/>
            <a:r>
              <a:rPr lang="zh-CN" altLang="en-US" b="0" i="0" dirty="0">
                <a:solidFill>
                  <a:srgbClr val="000000"/>
                </a:solidFill>
                <a:effectLst/>
                <a:latin typeface="-apple-system"/>
              </a:rPr>
              <a:t>中等职业学校教育由</a:t>
            </a:r>
            <a:r>
              <a:rPr lang="zh-CN" altLang="en-US" b="0" i="0" dirty="0">
                <a:solidFill>
                  <a:srgbClr val="F42200"/>
                </a:solidFill>
                <a:effectLst/>
                <a:latin typeface="-apple-system"/>
              </a:rPr>
              <a:t>高级中等教育层次</a:t>
            </a:r>
            <a:r>
              <a:rPr lang="zh-CN" altLang="en-US" b="0" i="0" dirty="0">
                <a:solidFill>
                  <a:srgbClr val="000000"/>
                </a:solidFill>
                <a:effectLst/>
                <a:latin typeface="-apple-system"/>
              </a:rPr>
              <a:t>的中等职业学校</a:t>
            </a:r>
            <a:r>
              <a:rPr lang="zh-CN" altLang="en-US" b="0" i="0" dirty="0">
                <a:solidFill>
                  <a:srgbClr val="F42200"/>
                </a:solidFill>
                <a:effectLst/>
                <a:latin typeface="-apple-system"/>
              </a:rPr>
              <a:t>（含技工学校）</a:t>
            </a:r>
            <a:r>
              <a:rPr lang="zh-CN" altLang="en-US" b="0" i="0" dirty="0">
                <a:solidFill>
                  <a:srgbClr val="000000"/>
                </a:solidFill>
                <a:effectLst/>
                <a:latin typeface="-apple-system"/>
              </a:rPr>
              <a:t>实施。</a:t>
            </a:r>
          </a:p>
          <a:p>
            <a:pPr algn="just"/>
            <a:r>
              <a:rPr lang="zh-CN" altLang="en-US" b="0" i="0" dirty="0">
                <a:solidFill>
                  <a:srgbClr val="000000"/>
                </a:solidFill>
                <a:effectLst/>
                <a:latin typeface="-apple-system"/>
              </a:rPr>
              <a:t>高等职业学校教育由</a:t>
            </a:r>
            <a:r>
              <a:rPr lang="zh-CN" altLang="en-US" b="0" i="0" dirty="0">
                <a:solidFill>
                  <a:srgbClr val="F42200"/>
                </a:solidFill>
                <a:effectLst/>
                <a:latin typeface="-apple-system"/>
              </a:rPr>
              <a:t>专科、本科及以上教育层次的</a:t>
            </a:r>
            <a:r>
              <a:rPr lang="zh-CN" altLang="en-US" b="0" i="0" dirty="0">
                <a:solidFill>
                  <a:srgbClr val="000000"/>
                </a:solidFill>
                <a:effectLst/>
                <a:latin typeface="-apple-system"/>
              </a:rPr>
              <a:t>高等职业学校</a:t>
            </a:r>
            <a:r>
              <a:rPr lang="zh-CN" altLang="en-US" b="0" i="0" dirty="0">
                <a:effectLst/>
                <a:latin typeface="-apple-system"/>
              </a:rPr>
              <a:t>和普通高等学校实施。根据高等职业学校设置制度规定，将符合条件的技师学院纳入高等职业学校序列。</a:t>
            </a:r>
          </a:p>
          <a:p>
            <a:pPr algn="just"/>
            <a:r>
              <a:rPr lang="zh-CN" altLang="en-US" b="0" i="0" dirty="0">
                <a:effectLst/>
                <a:latin typeface="-apple-system"/>
              </a:rPr>
              <a:t>其他学校、教育机构或者符合条件的企业、行业组织按照教育行政部门的统筹规划，可以实施相应层次的职业学校教育或者提供纳入人才培养方案的学分课程。</a:t>
            </a:r>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596358" y="278780"/>
            <a:ext cx="4176464" cy="6340197"/>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r>
              <a:rPr lang="zh-CN" altLang="en-US" sz="2000" dirty="0"/>
              <a:t>不再有初等职业教育</a:t>
            </a:r>
            <a:endParaRPr lang="en-US" altLang="zh-CN" sz="2000" dirty="0"/>
          </a:p>
          <a:p>
            <a:pPr marL="285750" indent="-285750">
              <a:buFont typeface="Arial" panose="020B0604020202020204" pitchFamily="34" charset="0"/>
              <a:buChar char="•"/>
            </a:pPr>
            <a:r>
              <a:rPr lang="zh-CN" altLang="en-US" sz="2000" dirty="0"/>
              <a:t>职业本科教育正式进入职教法，且为未来办学层次进一步提升预留了空间。</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1454562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4278094"/>
          </a:xfrm>
          <a:ln>
            <a:solidFill>
              <a:schemeClr val="accent1"/>
            </a:solidFill>
          </a:ln>
        </p:spPr>
        <p:txBody>
          <a:bodyPr/>
          <a:lstStyle/>
          <a:p>
            <a:pPr marL="0" indent="0" algn="ctr">
              <a:buNone/>
            </a:pPr>
            <a:r>
              <a:rPr lang="zh-CN" altLang="en-US" dirty="0"/>
              <a:t>内容</a:t>
            </a:r>
            <a:endParaRPr lang="en-US" altLang="zh-CN" dirty="0"/>
          </a:p>
          <a:p>
            <a:pPr marL="0" indent="0">
              <a:buNone/>
            </a:pPr>
            <a:r>
              <a:rPr lang="zh-CN" altLang="en-US" dirty="0"/>
              <a:t>第三章  职业教育的实施</a:t>
            </a:r>
            <a:endParaRPr lang="en-US" altLang="zh-CN" dirty="0"/>
          </a:p>
          <a:p>
            <a:pPr marL="0" indent="0">
              <a:buNone/>
            </a:pPr>
            <a:r>
              <a:rPr lang="zh-CN" altLang="en-US" dirty="0"/>
              <a:t>第二十条</a:t>
            </a:r>
            <a:endParaRPr lang="en-US" altLang="zh-CN" dirty="0"/>
          </a:p>
          <a:p>
            <a:pPr marL="0" indent="0">
              <a:buNone/>
            </a:pPr>
            <a:r>
              <a:rPr lang="zh-CN" altLang="en-US" b="0" i="0" dirty="0">
                <a:effectLst/>
                <a:latin typeface="-apple-system"/>
              </a:rPr>
              <a:t>国务院教育行政部门会同有关部门</a:t>
            </a:r>
            <a:r>
              <a:rPr lang="zh-CN" altLang="en-US" b="0" i="0" dirty="0">
                <a:solidFill>
                  <a:srgbClr val="000000"/>
                </a:solidFill>
                <a:effectLst/>
                <a:latin typeface="-apple-system"/>
              </a:rPr>
              <a:t>根据经济社会发展需要和职业教育特点，组织制定、修订</a:t>
            </a:r>
            <a:r>
              <a:rPr lang="zh-CN" altLang="en-US" b="0" i="0" dirty="0">
                <a:solidFill>
                  <a:srgbClr val="F42200"/>
                </a:solidFill>
                <a:effectLst/>
                <a:latin typeface="-apple-system"/>
              </a:rPr>
              <a:t>职业教育专业目录，</a:t>
            </a:r>
            <a:r>
              <a:rPr lang="zh-CN" altLang="en-US" b="0" i="0" dirty="0">
                <a:solidFill>
                  <a:srgbClr val="000000"/>
                </a:solidFill>
                <a:effectLst/>
                <a:latin typeface="-apple-system"/>
              </a:rPr>
              <a:t>完善职业教育教学等</a:t>
            </a:r>
            <a:r>
              <a:rPr lang="zh-CN" altLang="en-US" b="0" i="0" dirty="0">
                <a:solidFill>
                  <a:srgbClr val="F42200"/>
                </a:solidFill>
                <a:effectLst/>
                <a:latin typeface="-apple-system"/>
              </a:rPr>
              <a:t>标准</a:t>
            </a:r>
            <a:r>
              <a:rPr lang="zh-CN" altLang="en-US" b="0" i="0" dirty="0">
                <a:solidFill>
                  <a:srgbClr val="000000"/>
                </a:solidFill>
                <a:effectLst/>
                <a:latin typeface="-apple-system"/>
              </a:rPr>
              <a:t>，宏观管理指导职业学校</a:t>
            </a:r>
            <a:r>
              <a:rPr lang="zh-CN" altLang="en-US" b="0" i="0" dirty="0">
                <a:solidFill>
                  <a:srgbClr val="FF0000"/>
                </a:solidFill>
                <a:effectLst/>
                <a:latin typeface="-apple-system"/>
              </a:rPr>
              <a:t>教材</a:t>
            </a:r>
            <a:r>
              <a:rPr lang="zh-CN" altLang="en-US" b="0" i="0" dirty="0">
                <a:solidFill>
                  <a:srgbClr val="000000"/>
                </a:solidFill>
                <a:effectLst/>
                <a:latin typeface="-apple-system"/>
              </a:rPr>
              <a:t>建设。</a:t>
            </a:r>
            <a:endParaRPr lang="zh-CN" altLang="en-US" dirty="0"/>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4339650"/>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sz="2000" dirty="0"/>
              <a:t>教学标准开发写入了职业教育法。</a:t>
            </a:r>
            <a:endParaRPr lang="en-US" altLang="zh-CN" sz="2000" dirty="0"/>
          </a:p>
          <a:p>
            <a:endParaRPr lang="en-US" altLang="zh-CN" dirty="0"/>
          </a:p>
          <a:p>
            <a:pPr marL="285750" indent="-285750">
              <a:buFont typeface="Arial" panose="020B0604020202020204" pitchFamily="34" charset="0"/>
              <a:buChar char="•"/>
            </a:pPr>
            <a:r>
              <a:rPr lang="zh-CN" altLang="en-US" sz="2000" dirty="0"/>
              <a:t>教材建设国家只进行宏观管理。</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3085935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4863950"/>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第二十二条</a:t>
            </a:r>
            <a:endParaRPr lang="en-US" altLang="zh-CN" dirty="0"/>
          </a:p>
          <a:p>
            <a:pPr marL="0" indent="0" algn="just">
              <a:buNone/>
            </a:pPr>
            <a:r>
              <a:rPr lang="zh-CN" altLang="en-US" b="0" i="0" dirty="0">
                <a:solidFill>
                  <a:srgbClr val="000000"/>
                </a:solidFill>
                <a:effectLst/>
                <a:latin typeface="-apple-system"/>
              </a:rPr>
              <a:t>县级人民政府可以根据</a:t>
            </a:r>
            <a:r>
              <a:rPr lang="zh-CN" altLang="en-US" b="0" i="0" dirty="0">
                <a:effectLst/>
                <a:latin typeface="-apple-system"/>
              </a:rPr>
              <a:t>县域经济社会发展的需要，设立职业教育中心学校</a:t>
            </a:r>
            <a:r>
              <a:rPr lang="zh-CN" altLang="en-US" b="0" i="0" dirty="0">
                <a:solidFill>
                  <a:srgbClr val="000000"/>
                </a:solidFill>
                <a:effectLst/>
                <a:latin typeface="-apple-system"/>
              </a:rPr>
              <a:t>，开展多种形式的职业教育，实施实用技术培训。</a:t>
            </a:r>
          </a:p>
          <a:p>
            <a:pPr marL="0" indent="0" algn="just">
              <a:buNone/>
            </a:pPr>
            <a:r>
              <a:rPr lang="zh-CN" altLang="en-US" b="0" i="0" dirty="0">
                <a:solidFill>
                  <a:srgbClr val="F42200"/>
                </a:solidFill>
                <a:effectLst/>
                <a:latin typeface="-apple-system"/>
              </a:rPr>
              <a:t>教育行政部门可以委托职业教育中心学校承担教育教学指导、教育质量评价、教师培训等职业教育公共管理和服务工作。</a:t>
            </a:r>
            <a:endParaRPr lang="zh-CN" altLang="en-US" b="0" i="0" dirty="0">
              <a:solidFill>
                <a:srgbClr val="000000"/>
              </a:solidFill>
              <a:effectLst/>
              <a:latin typeface="-apple-system"/>
            </a:endParaRPr>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4862870"/>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sz="2000" dirty="0"/>
              <a:t>如何落实职业教育教研机构建设？</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974024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5447645"/>
          </a:xfrm>
          <a:ln>
            <a:solidFill>
              <a:schemeClr val="accent1"/>
            </a:solidFill>
          </a:ln>
        </p:spPr>
        <p:txBody>
          <a:bodyPr>
            <a:normAutofit lnSpcReduction="10000"/>
          </a:bodyPr>
          <a:lstStyle/>
          <a:p>
            <a:pPr marL="0" indent="0" algn="ctr">
              <a:buNone/>
            </a:pPr>
            <a:r>
              <a:rPr lang="zh-CN" altLang="en-US" dirty="0"/>
              <a:t>内容</a:t>
            </a:r>
            <a:endParaRPr lang="en-US" altLang="zh-CN" dirty="0"/>
          </a:p>
          <a:p>
            <a:pPr marL="0" indent="0">
              <a:buNone/>
            </a:pPr>
            <a:r>
              <a:rPr lang="zh-CN" altLang="en-US" dirty="0"/>
              <a:t>第二十三条</a:t>
            </a:r>
            <a:endParaRPr lang="en-US" altLang="zh-CN" dirty="0"/>
          </a:p>
          <a:p>
            <a:pPr algn="just"/>
            <a:r>
              <a:rPr lang="zh-CN" altLang="en-US" b="0" i="0" dirty="0">
                <a:solidFill>
                  <a:srgbClr val="F42200"/>
                </a:solidFill>
                <a:effectLst/>
                <a:latin typeface="-apple-system"/>
              </a:rPr>
              <a:t>行业主管部门按照行业、产业人才需求加强对职业教育的指导，定期发布人才需求信息。</a:t>
            </a:r>
            <a:endParaRPr lang="zh-CN" altLang="en-US" b="0" i="0" dirty="0">
              <a:solidFill>
                <a:srgbClr val="000000"/>
              </a:solidFill>
              <a:effectLst/>
              <a:latin typeface="-apple-system"/>
            </a:endParaRPr>
          </a:p>
          <a:p>
            <a:pPr algn="just"/>
            <a:r>
              <a:rPr lang="zh-CN" altLang="en-US" b="0" i="0" dirty="0">
                <a:solidFill>
                  <a:srgbClr val="000000"/>
                </a:solidFill>
                <a:effectLst/>
                <a:latin typeface="-apple-system"/>
              </a:rPr>
              <a:t>行业主管部门、</a:t>
            </a:r>
            <a:r>
              <a:rPr lang="zh-CN" altLang="en-US" b="0" i="0" dirty="0">
                <a:effectLst/>
                <a:latin typeface="-apple-system"/>
              </a:rPr>
              <a:t>工会和中华职业教育社等群团组织、行业组织可以根据需要，参与制定职业教育专业目录和相关职业教育标准，开展人才需求预测、职业生涯发展研究及信息咨询，培育供需匹配的产教融合服务组织，举办或者联合举办职业学校、职业培训机构，组织、协调、指导相关企业、事业单位、社会组织举办职业学校、职业培训机构。</a:t>
            </a: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5447645"/>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285750" indent="-285750">
              <a:buFont typeface="Arial" panose="020B0604020202020204" pitchFamily="34" charset="0"/>
              <a:buChar char="•"/>
            </a:pPr>
            <a:r>
              <a:rPr lang="zh-CN" altLang="en-US" sz="2000" dirty="0"/>
              <a:t>具有权威性的人才需求信息平台建设的重要性。</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1701642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476672"/>
            <a:ext cx="3799334" cy="6278642"/>
          </a:xfrm>
          <a:ln>
            <a:solidFill>
              <a:schemeClr val="accent1"/>
            </a:solidFill>
          </a:ln>
        </p:spPr>
        <p:txBody>
          <a:bodyPr>
            <a:normAutofit fontScale="92500" lnSpcReduction="10000"/>
          </a:bodyPr>
          <a:lstStyle/>
          <a:p>
            <a:pPr marL="0" indent="0" algn="ctr">
              <a:buNone/>
            </a:pPr>
            <a:r>
              <a:rPr lang="zh-CN" altLang="en-US" dirty="0"/>
              <a:t>内容</a:t>
            </a:r>
            <a:endParaRPr lang="en-US" altLang="zh-CN" dirty="0"/>
          </a:p>
          <a:p>
            <a:pPr marL="0" indent="0">
              <a:buNone/>
            </a:pPr>
            <a:r>
              <a:rPr lang="zh-CN" altLang="en-US" dirty="0"/>
              <a:t>第四章 职业学校和职业培训机构</a:t>
            </a:r>
            <a:endParaRPr lang="en-US" altLang="zh-CN" dirty="0"/>
          </a:p>
          <a:p>
            <a:pPr marL="0" indent="0">
              <a:buNone/>
            </a:pPr>
            <a:r>
              <a:rPr lang="zh-CN" altLang="en-US" dirty="0"/>
              <a:t>第三十三条</a:t>
            </a:r>
            <a:endParaRPr lang="en-US" altLang="zh-CN" dirty="0"/>
          </a:p>
          <a:p>
            <a:pPr marL="0" indent="0" algn="just">
              <a:buNone/>
            </a:pPr>
            <a:r>
              <a:rPr lang="zh-CN" altLang="en-US" sz="2400" b="0" i="0" dirty="0">
                <a:effectLst/>
                <a:latin typeface="-apple-system"/>
              </a:rPr>
              <a:t>设立中等职业学校，由县级以上地方人民政府或者有关部门按照规定的权限审批；设立实施专科层次教育的高等职业学校，由省、自治区、直辖市人民政府审批，报国务院教育行政部门备案；设立实施本科及以上层次教育的高等职业学校，由国务院教育行政部门审批。</a:t>
            </a:r>
          </a:p>
          <a:p>
            <a:pPr marL="0" indent="0" algn="just">
              <a:buNone/>
            </a:pPr>
            <a:r>
              <a:rPr lang="zh-CN" altLang="en-US" sz="2400" b="0" i="0" dirty="0">
                <a:solidFill>
                  <a:srgbClr val="F42200"/>
                </a:solidFill>
                <a:effectLst/>
                <a:latin typeface="-apple-system"/>
              </a:rPr>
              <a:t>专科层次</a:t>
            </a:r>
            <a:r>
              <a:rPr lang="zh-CN" altLang="en-US" sz="2400" b="0" i="0" dirty="0">
                <a:effectLst/>
                <a:latin typeface="-apple-system"/>
              </a:rPr>
              <a:t>高等职业学校设置的培养高端技术技能人才的部分专业，符合产教深度融合、办学特色鲜明、培养质量较高等条件的，经国务院教育行政部门审批，</a:t>
            </a:r>
            <a:r>
              <a:rPr lang="zh-CN" altLang="en-US" sz="2400" b="0" i="0" dirty="0">
                <a:solidFill>
                  <a:srgbClr val="F42200"/>
                </a:solidFill>
                <a:effectLst/>
                <a:latin typeface="-apple-system"/>
              </a:rPr>
              <a:t>可以实施本科层次的职业教育。</a:t>
            </a:r>
            <a:endParaRPr lang="zh-CN" altLang="en-US" sz="2400" b="0" i="0" dirty="0">
              <a:solidFill>
                <a:srgbClr val="000000"/>
              </a:solidFill>
              <a:effectLst/>
              <a:latin typeface="-apple-system"/>
            </a:endParaRPr>
          </a:p>
          <a:p>
            <a:pPr marL="0" indent="0">
              <a:buNone/>
            </a:pPr>
            <a:endParaRPr lang="en-US" altLang="zh-CN" dirty="0"/>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6018" y="491231"/>
            <a:ext cx="4176464" cy="6278642"/>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endParaRPr lang="en-US" altLang="zh-CN" dirty="0"/>
          </a:p>
          <a:p>
            <a:pPr marL="285750" indent="-285750">
              <a:buFont typeface="Arial" panose="020B0604020202020204" pitchFamily="34" charset="0"/>
              <a:buChar char="•"/>
            </a:pPr>
            <a:r>
              <a:rPr lang="zh-CN" altLang="en-US" sz="2000" dirty="0"/>
              <a:t>突破了低不得办高这一重大政策。</a:t>
            </a:r>
            <a:endParaRPr lang="en-US" altLang="zh-CN" sz="2000" dirty="0"/>
          </a:p>
          <a:p>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35855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404664"/>
            <a:ext cx="3799334" cy="6247864"/>
          </a:xfrm>
          <a:ln>
            <a:solidFill>
              <a:schemeClr val="accent1"/>
            </a:solidFill>
          </a:ln>
        </p:spPr>
        <p:txBody>
          <a:bodyPr>
            <a:normAutofit lnSpcReduction="10000"/>
          </a:bodyPr>
          <a:lstStyle/>
          <a:p>
            <a:pPr marL="0" indent="0" algn="ctr">
              <a:buNone/>
            </a:pPr>
            <a:r>
              <a:rPr lang="zh-CN" altLang="en-US" dirty="0"/>
              <a:t>内容</a:t>
            </a:r>
            <a:endParaRPr lang="en-US" altLang="zh-CN" dirty="0"/>
          </a:p>
          <a:p>
            <a:pPr marL="0" indent="0">
              <a:buNone/>
            </a:pPr>
            <a:r>
              <a:rPr lang="zh-CN" altLang="en-US" dirty="0"/>
              <a:t>第三十七条</a:t>
            </a:r>
            <a:endParaRPr lang="en-US" altLang="zh-CN" dirty="0"/>
          </a:p>
          <a:p>
            <a:pPr marL="0" indent="0" algn="just">
              <a:buNone/>
            </a:pPr>
            <a:r>
              <a:rPr lang="zh-CN" altLang="en-US" b="0" i="0" dirty="0">
                <a:solidFill>
                  <a:srgbClr val="FF0000"/>
                </a:solidFill>
                <a:effectLst/>
                <a:latin typeface="-apple-system"/>
              </a:rPr>
              <a:t>国家建立符合职业教育特点的考试招生制度。</a:t>
            </a:r>
          </a:p>
          <a:p>
            <a:pPr marL="0" indent="0" algn="just">
              <a:buNone/>
            </a:pPr>
            <a:r>
              <a:rPr lang="zh-CN" altLang="en-US" b="0" i="0" dirty="0">
                <a:effectLst/>
                <a:latin typeface="-apple-system"/>
              </a:rPr>
              <a:t>中等职业学校可以按照国家有关规定，在有关专业实行与高等职业学校教育的贯通招生和培养。</a:t>
            </a:r>
          </a:p>
          <a:p>
            <a:pPr marL="0" indent="0" algn="just">
              <a:buNone/>
            </a:pPr>
            <a:r>
              <a:rPr lang="zh-CN" altLang="en-US" b="0" i="0" dirty="0">
                <a:effectLst/>
                <a:latin typeface="-apple-system"/>
              </a:rPr>
              <a:t>高等职业学校可以按照国家有关规定，采取文化素质与职业技能相结合的考核方式招收学生；对有突出贡献的技术技能人才，经考核合格，可以破格录取。</a:t>
            </a:r>
          </a:p>
          <a:p>
            <a:pPr marL="0" indent="0" algn="just">
              <a:buNone/>
            </a:pPr>
            <a:r>
              <a:rPr lang="zh-CN" altLang="en-US" b="0" i="0" dirty="0">
                <a:effectLst/>
                <a:latin typeface="-apple-system"/>
              </a:rPr>
              <a:t>省级以上人民政府教育行政部门会同同级人民政府有关部门建立职业教育统一招生平台，汇总发布实施职业教育的学校及其专业设置、招生情况等信息，提供查询、报考等服务。</a:t>
            </a: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644008" y="404664"/>
            <a:ext cx="4176464" cy="6247864"/>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r>
              <a:rPr lang="zh-CN" altLang="en-US" sz="2000" dirty="0"/>
              <a:t>要加快落实职教高考制度</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51153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34032" y="80628"/>
            <a:ext cx="3799334" cy="6696744"/>
          </a:xfrm>
          <a:ln>
            <a:solidFill>
              <a:schemeClr val="accent1"/>
            </a:solidFill>
          </a:ln>
        </p:spPr>
        <p:txBody>
          <a:bodyPr>
            <a:normAutofit lnSpcReduction="10000"/>
          </a:bodyPr>
          <a:lstStyle/>
          <a:p>
            <a:pPr marL="0" indent="0" algn="ctr">
              <a:buNone/>
            </a:pPr>
            <a:r>
              <a:rPr lang="zh-CN" altLang="en-US" dirty="0"/>
              <a:t>内容</a:t>
            </a:r>
            <a:endParaRPr lang="en-US" altLang="zh-CN" dirty="0"/>
          </a:p>
          <a:p>
            <a:pPr marL="0" indent="0">
              <a:buNone/>
            </a:pPr>
            <a:r>
              <a:rPr lang="zh-CN" altLang="en-US" dirty="0"/>
              <a:t>第四十条</a:t>
            </a:r>
            <a:endParaRPr lang="en-US" altLang="zh-CN" dirty="0"/>
          </a:p>
          <a:p>
            <a:pPr marL="0" indent="0" algn="just">
              <a:buNone/>
            </a:pPr>
            <a:r>
              <a:rPr lang="zh-CN" altLang="en-US" b="0" i="0" dirty="0">
                <a:effectLst/>
                <a:latin typeface="-apple-system"/>
              </a:rPr>
              <a:t>职业学校、职业培训机构实施职业教育应当注重产教融合，实行校企合作。</a:t>
            </a:r>
          </a:p>
          <a:p>
            <a:pPr marL="0" indent="0" algn="just">
              <a:buNone/>
            </a:pPr>
            <a:r>
              <a:rPr lang="zh-CN" altLang="en-US" b="0" i="0" dirty="0">
                <a:effectLst/>
                <a:latin typeface="-apple-system"/>
              </a:rPr>
              <a:t>职业学校、职业培训机构可以通过与行业组织、企业、事业单位等共同举办职业教育机构、组建职业教育集团、开展订单培养等多种形式进行合作。</a:t>
            </a:r>
          </a:p>
          <a:p>
            <a:pPr marL="0" indent="0" algn="just">
              <a:buNone/>
            </a:pPr>
            <a:r>
              <a:rPr lang="zh-CN" altLang="en-US" b="0" i="0" dirty="0">
                <a:effectLst/>
                <a:latin typeface="-apple-system"/>
              </a:rPr>
              <a:t>国家鼓励职业学校在招生就业、人才培养方案制定、师资队伍建设、专业规划、课程设置、教材开发、教学设计、教学实施、质量评价、科学研究、技术服务、科技成果转化以及技术技能创新平台、专业化技术转移机构、实习实训基地建设等方面，与相关行业组织、企业、事业单位等建立合作机制。开展合作的，应当签订协议，明确双方权利义务。</a:t>
            </a: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692330" y="93998"/>
            <a:ext cx="4176464" cy="6617196"/>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marL="342900" indent="-342900">
              <a:buFont typeface="Arial" panose="020B0604020202020204" pitchFamily="34" charset="0"/>
              <a:buChar char="•"/>
            </a:pPr>
            <a:r>
              <a:rPr lang="zh-CN" altLang="en-US" sz="2000" dirty="0"/>
              <a:t>如何更为有效地推进校企合作。</a:t>
            </a:r>
            <a:endParaRPr lang="en-US" altLang="zh-CN" sz="2000" dirty="0"/>
          </a:p>
          <a:p>
            <a:endParaRPr lang="en-US" altLang="zh-CN" sz="2000" dirty="0"/>
          </a:p>
          <a:p>
            <a:pPr marL="342900" indent="-342900">
              <a:buFont typeface="Arial" panose="020B0604020202020204" pitchFamily="34" charset="0"/>
              <a:buChar char="•"/>
            </a:pPr>
            <a:r>
              <a:rPr lang="zh-CN" altLang="en-US" sz="2000" dirty="0"/>
              <a:t>适合我国的校企合作模式是什么？</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政府多部门联合推动的校企自主合作机制</a:t>
            </a:r>
          </a:p>
          <a:p>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965783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5800054"/>
          </a:xfrm>
          <a:ln>
            <a:solidFill>
              <a:schemeClr val="accent1"/>
            </a:solidFill>
          </a:ln>
        </p:spPr>
        <p:txBody>
          <a:bodyPr>
            <a:normAutofit/>
          </a:bodyPr>
          <a:lstStyle/>
          <a:p>
            <a:pPr marL="0" indent="0" algn="ctr">
              <a:buNone/>
            </a:pPr>
            <a:r>
              <a:rPr lang="zh-CN" altLang="en-US" dirty="0"/>
              <a:t>内容</a:t>
            </a:r>
            <a:endParaRPr lang="en-US" altLang="zh-CN" dirty="0"/>
          </a:p>
          <a:p>
            <a:pPr algn="just"/>
            <a:r>
              <a:rPr lang="zh-CN" altLang="en-US" b="0" i="0" dirty="0">
                <a:solidFill>
                  <a:srgbClr val="000000"/>
                </a:solidFill>
                <a:effectLst/>
                <a:latin typeface="-apple-system"/>
              </a:rPr>
              <a:t>职业学校、职业培训机构开展校企合作、</a:t>
            </a:r>
            <a:r>
              <a:rPr lang="zh-CN" altLang="en-US" b="0" i="0" dirty="0">
                <a:effectLst/>
                <a:latin typeface="-apple-system"/>
              </a:rPr>
              <a:t>提供社会服务或者以实习实训为目的举办企业</a:t>
            </a:r>
            <a:r>
              <a:rPr lang="zh-CN" altLang="en-US" b="0" i="0" dirty="0">
                <a:solidFill>
                  <a:srgbClr val="000000"/>
                </a:solidFill>
                <a:effectLst/>
                <a:latin typeface="-apple-system"/>
              </a:rPr>
              <a:t>、开展经营活动取得的收入用于改善办学条件；</a:t>
            </a:r>
            <a:r>
              <a:rPr lang="zh-CN" altLang="en-US" b="0" i="0" dirty="0">
                <a:solidFill>
                  <a:srgbClr val="F42200"/>
                </a:solidFill>
                <a:effectLst/>
                <a:latin typeface="-apple-system"/>
              </a:rPr>
              <a:t>收入的一定比例可以用于支付教师、企业专家、外聘人员和受教育者的劳动报酬，也可以作为绩效工资来源，符合国家规定的可以不受绩效工资总量限制。</a:t>
            </a:r>
            <a:endParaRPr lang="zh-CN" altLang="en-US" b="0" i="0" dirty="0">
              <a:solidFill>
                <a:srgbClr val="000000"/>
              </a:solidFill>
              <a:effectLst/>
              <a:latin typeface="-apple-system"/>
            </a:endParaRPr>
          </a:p>
          <a:p>
            <a:pPr algn="just"/>
            <a:r>
              <a:rPr lang="zh-CN" altLang="en-US" b="0" i="0" dirty="0">
                <a:effectLst/>
                <a:latin typeface="-apple-system"/>
              </a:rPr>
              <a:t>职业学校、职业培训机构实施前款规定的活动，符合国家有关规定的，享受相关税费优惠政策。</a:t>
            </a: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5816977"/>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342900" indent="-342900">
              <a:buFont typeface="Arial" panose="020B0604020202020204" pitchFamily="34" charset="0"/>
              <a:buChar char="•"/>
            </a:pPr>
            <a:r>
              <a:rPr lang="zh-CN" altLang="en-US" sz="2000" dirty="0"/>
              <a:t>职业学校可在校企合作、实习实训中获得经济收入。</a:t>
            </a:r>
            <a:endParaRPr lang="en-US" altLang="zh-CN" sz="2000" dirty="0"/>
          </a:p>
          <a:p>
            <a:pPr marL="342900" indent="-342900">
              <a:buFont typeface="Arial" panose="020B0604020202020204" pitchFamily="34" charset="0"/>
              <a:buChar char="•"/>
            </a:pPr>
            <a:r>
              <a:rPr lang="zh-CN" altLang="en-US" sz="2000" dirty="0"/>
              <a:t>这部分收入的发放可不受绩效工资总量限制？</a:t>
            </a:r>
            <a:endParaRPr lang="en-US" altLang="zh-CN" sz="2000" dirty="0"/>
          </a:p>
          <a:p>
            <a:pPr marL="342900" indent="-342900">
              <a:buFont typeface="Arial" panose="020B0604020202020204" pitchFamily="34" charset="0"/>
              <a:buChar char="•"/>
            </a:pPr>
            <a:r>
              <a:rPr lang="zh-CN" altLang="en-US" sz="2000" dirty="0"/>
              <a:t>如何制订操作方案？</a:t>
            </a:r>
            <a:endParaRPr lang="en-US" altLang="zh-CN" sz="2000" dirty="0"/>
          </a:p>
          <a:p>
            <a:pPr marL="342900" indent="-342900">
              <a:buFont typeface="Arial" panose="020B0604020202020204" pitchFamily="34" charset="0"/>
              <a:buChar char="•"/>
            </a:pP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320025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5800054"/>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第五章  职业教育的教师与受教育者</a:t>
            </a:r>
            <a:endParaRPr lang="en-US" altLang="zh-CN" dirty="0"/>
          </a:p>
          <a:p>
            <a:pPr marL="0" indent="0">
              <a:buNone/>
            </a:pPr>
            <a:r>
              <a:rPr lang="zh-CN" altLang="en-US" dirty="0"/>
              <a:t>第四十五条</a:t>
            </a:r>
            <a:endParaRPr lang="en-US" altLang="zh-CN" dirty="0"/>
          </a:p>
          <a:p>
            <a:pPr algn="just"/>
            <a:r>
              <a:rPr lang="zh-CN" altLang="en-US" b="0" i="0" dirty="0">
                <a:effectLst/>
                <a:latin typeface="-apple-system"/>
              </a:rPr>
              <a:t>国家建立健全职业教育教师培养培训体系。</a:t>
            </a:r>
          </a:p>
          <a:p>
            <a:pPr algn="just"/>
            <a:r>
              <a:rPr lang="zh-CN" altLang="en-US" b="0" i="0" dirty="0">
                <a:effectLst/>
                <a:latin typeface="-apple-system"/>
              </a:rPr>
              <a:t>各级人民政府应当采取措施，加强职业教育教师专业化培养培训，鼓励设立专门的职业教育师范院校，支持高等学校设立相关专业，培养职业教育教师；鼓励行业组织、企业共同参与职业教育教师培养培训。</a:t>
            </a:r>
          </a:p>
          <a:p>
            <a:pPr algn="just"/>
            <a:r>
              <a:rPr lang="zh-CN" altLang="en-US" b="0" i="0" dirty="0">
                <a:effectLst/>
                <a:latin typeface="-apple-system"/>
              </a:rPr>
              <a:t>产教融合型企业、规模以上企业应当安排一定比例的岗位，接纳职业学校、职业培训机构教师实践。</a:t>
            </a:r>
          </a:p>
          <a:p>
            <a:pPr marL="0" indent="0">
              <a:buNone/>
            </a:pPr>
            <a:endParaRPr lang="en-US" altLang="zh-CN" dirty="0"/>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5724644"/>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342900" indent="-342900">
              <a:buFont typeface="Arial" panose="020B0604020202020204" pitchFamily="34" charset="0"/>
              <a:buChar char="•"/>
            </a:pPr>
            <a:endParaRPr lang="en-US" altLang="zh-CN" dirty="0"/>
          </a:p>
          <a:p>
            <a:pPr marL="285750" indent="-285750">
              <a:buFont typeface="Arial" panose="020B0604020202020204" pitchFamily="34" charset="0"/>
              <a:buChar char="•"/>
            </a:pPr>
            <a:r>
              <a:rPr lang="zh-CN" altLang="en-US" sz="2000" dirty="0"/>
              <a:t>有效的职业教师教师培养体系是什么？</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82012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4893646"/>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第四十八条</a:t>
            </a:r>
            <a:endParaRPr lang="en-US" altLang="zh-CN" dirty="0"/>
          </a:p>
          <a:p>
            <a:pPr marL="0" indent="0">
              <a:buNone/>
            </a:pPr>
            <a:r>
              <a:rPr lang="zh-CN" altLang="en-US" b="0" i="0" dirty="0">
                <a:effectLst/>
                <a:latin typeface="-apple-system"/>
              </a:rPr>
              <a:t>县级以上地方人民政府应当根据教职工配备标准、办学规模等，确定公办职业学校教职工人员规模，其中一定比例可以用于支持职业学校面向社会公开招聘专业技术人员、技能人才担任专职或者兼职教师。</a:t>
            </a:r>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4893647"/>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342900" indent="-342900">
              <a:buFont typeface="Arial" panose="020B0604020202020204" pitchFamily="34" charset="0"/>
              <a:buChar char="•"/>
            </a:pPr>
            <a:r>
              <a:rPr lang="zh-CN" altLang="en-US" sz="2000" dirty="0"/>
              <a:t>面向社会公开招聘专业技术人员的操作办法是什么？</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1180168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869306"/>
            <a:ext cx="3799334" cy="5663089"/>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第六章 职业教育的保障</a:t>
            </a:r>
            <a:endParaRPr lang="en-US" altLang="zh-CN" dirty="0"/>
          </a:p>
          <a:p>
            <a:pPr marL="0" indent="0">
              <a:buNone/>
            </a:pPr>
            <a:r>
              <a:rPr lang="zh-CN" altLang="en-US" b="0" i="0" dirty="0">
                <a:effectLst/>
                <a:latin typeface="-apple-system"/>
              </a:rPr>
              <a:t>第五十五条</a:t>
            </a:r>
            <a:endParaRPr lang="en-US" altLang="zh-CN" b="0" i="0" dirty="0">
              <a:effectLst/>
              <a:latin typeface="-apple-system"/>
            </a:endParaRPr>
          </a:p>
          <a:p>
            <a:pPr marL="0" indent="0">
              <a:buNone/>
            </a:pPr>
            <a:r>
              <a:rPr lang="zh-CN" altLang="en-US" b="0" i="0" dirty="0">
                <a:effectLst/>
                <a:latin typeface="-apple-system"/>
              </a:rPr>
              <a:t>各级人民政府应当按照事权和支出责任相适应的原则，根据职业教育办学规模、培养成本和办学质量等落实职业教育经费，并加强预算绩效管理，提高资金使用效益。省、自治区、直辖市人民政府应当制定本地区职业学校生均经费标准或者公用经费标准。职业学校举办者应当按照生均经费标准或者公用经费标准按时、足额拨付经费，不断改善办学条件。不得以学费、社会服务收入冲抵生均拨款。</a:t>
            </a:r>
            <a:br>
              <a:rPr lang="zh-CN" altLang="en-US" b="0" i="0" dirty="0">
                <a:effectLst/>
                <a:latin typeface="-apple-system"/>
              </a:rPr>
            </a:b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710635" y="869306"/>
            <a:ext cx="4176464" cy="5663089"/>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342900" indent="-342900">
              <a:buFont typeface="Arial" panose="020B0604020202020204" pitchFamily="34" charset="0"/>
              <a:buChar char="•"/>
            </a:pPr>
            <a:r>
              <a:rPr lang="zh-CN" altLang="en-US" dirty="0"/>
              <a:t>保障的关键还是不断提高生均教育经费。</a:t>
            </a:r>
            <a:endParaRPr lang="en-US" altLang="zh-CN" dirty="0"/>
          </a:p>
          <a:p>
            <a:pPr marL="342900" indent="-342900">
              <a:buFont typeface="Arial" panose="020B0604020202020204" pitchFamily="34" charset="0"/>
              <a:buChar char="•"/>
            </a:pPr>
            <a:endParaRPr lang="en-US" altLang="zh-CN" dirty="0"/>
          </a:p>
          <a:p>
            <a:pPr marL="342900" indent="-342900">
              <a:buFont typeface="Arial" panose="020B0604020202020204" pitchFamily="34" charset="0"/>
              <a:buChar char="•"/>
            </a:pPr>
            <a:endParaRPr lang="en-US" altLang="zh-CN" dirty="0"/>
          </a:p>
          <a:p>
            <a:pPr marL="342900" indent="-342900">
              <a:buFont typeface="Arial" panose="020B0604020202020204" pitchFamily="34" charset="0"/>
              <a:buChar char="•"/>
            </a:pPr>
            <a:endParaRPr lang="en-US" altLang="zh-CN" dirty="0"/>
          </a:p>
          <a:p>
            <a:pPr marL="342900" indent="-342900">
              <a:buFont typeface="Arial" panose="020B0604020202020204" pitchFamily="34" charset="0"/>
              <a:buChar char="•"/>
            </a:pP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2694219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578F25-35B5-9C3B-D035-0F9C1CFFA355}"/>
              </a:ext>
            </a:extLst>
          </p:cNvPr>
          <p:cNvSpPr>
            <a:spLocks noGrp="1"/>
          </p:cNvSpPr>
          <p:nvPr>
            <p:ph type="title"/>
          </p:nvPr>
        </p:nvSpPr>
        <p:spPr/>
        <p:txBody>
          <a:bodyPr>
            <a:normAutofit/>
          </a:bodyPr>
          <a:lstStyle/>
          <a:p>
            <a:pPr algn="ctr"/>
            <a:endParaRPr lang="zh-CN" altLang="en-US" sz="3200" b="1" dirty="0"/>
          </a:p>
        </p:txBody>
      </p:sp>
      <p:sp>
        <p:nvSpPr>
          <p:cNvPr id="3" name="内容占位符 2">
            <a:extLst>
              <a:ext uri="{FF2B5EF4-FFF2-40B4-BE49-F238E27FC236}">
                <a16:creationId xmlns:a16="http://schemas.microsoft.com/office/drawing/2014/main" id="{9C7C8FC4-8C38-9376-9752-3B5682E5F57D}"/>
              </a:ext>
            </a:extLst>
          </p:cNvPr>
          <p:cNvSpPr>
            <a:spLocks noGrp="1"/>
          </p:cNvSpPr>
          <p:nvPr>
            <p:ph idx="1"/>
          </p:nvPr>
        </p:nvSpPr>
        <p:spPr>
          <a:xfrm>
            <a:off x="628650" y="260648"/>
            <a:ext cx="3799334" cy="6048672"/>
          </a:xfrm>
          <a:ln>
            <a:solidFill>
              <a:schemeClr val="accent1"/>
            </a:solidFill>
          </a:ln>
        </p:spPr>
        <p:txBody>
          <a:bodyPr>
            <a:normAutofit/>
          </a:bodyPr>
          <a:lstStyle/>
          <a:p>
            <a:pPr marL="0" indent="0" algn="ctr">
              <a:buNone/>
            </a:pPr>
            <a:r>
              <a:rPr lang="zh-CN" altLang="en-US" dirty="0"/>
              <a:t>内容</a:t>
            </a:r>
            <a:endParaRPr lang="en-US" altLang="zh-CN" dirty="0"/>
          </a:p>
          <a:p>
            <a:pPr marL="0" indent="0">
              <a:buNone/>
            </a:pPr>
            <a:r>
              <a:rPr lang="zh-CN" altLang="en-US" dirty="0"/>
              <a:t>第七章  法律责任</a:t>
            </a:r>
            <a:endParaRPr lang="en-US" altLang="zh-CN" dirty="0"/>
          </a:p>
          <a:p>
            <a:pPr marL="0" indent="0">
              <a:buNone/>
            </a:pPr>
            <a:r>
              <a:rPr lang="zh-CN" altLang="en-US" dirty="0"/>
              <a:t>第六十六条</a:t>
            </a:r>
            <a:endParaRPr lang="en-US" altLang="zh-CN" dirty="0"/>
          </a:p>
          <a:p>
            <a:pPr marL="0" indent="0">
              <a:buNone/>
            </a:pPr>
            <a:r>
              <a:rPr lang="zh-CN" altLang="en-US" b="0" i="0" dirty="0">
                <a:effectLst/>
                <a:latin typeface="-apple-system"/>
              </a:rPr>
              <a:t>接纳职业学校和职业培训机构学生实习的单位违反本法规定，侵害学生休息休假、获得劳动安全卫生保护、参加相关保险、接受职业技能指导等权利的，依法承担相应的法律责任。职业学校、职业培训机构违反本法规定，通过人力资源服务机构、劳务派遣单位或者非法从事人力资源服务、劳务派遣业务的单位或个人组织、安排、管理学生实习实训的，由教育行政部门、人力资源社会保障行政部门或者其他有关部门责令改正。</a:t>
            </a:r>
            <a:endParaRPr lang="en-US" altLang="zh-CN" dirty="0"/>
          </a:p>
          <a:p>
            <a:pPr marL="0" indent="0">
              <a:buNone/>
            </a:pPr>
            <a:endParaRPr lang="en-US" altLang="zh-CN" dirty="0"/>
          </a:p>
          <a:p>
            <a:pPr marL="0" indent="0">
              <a:buNone/>
            </a:pPr>
            <a:endParaRPr lang="en-US" altLang="zh-CN" dirty="0"/>
          </a:p>
          <a:p>
            <a:pPr marL="0" indent="0" algn="ctr">
              <a:buNone/>
            </a:pPr>
            <a:endParaRPr lang="zh-CN" altLang="en-US" dirty="0"/>
          </a:p>
        </p:txBody>
      </p:sp>
      <p:sp>
        <p:nvSpPr>
          <p:cNvPr id="5" name="文本框 4">
            <a:extLst>
              <a:ext uri="{FF2B5EF4-FFF2-40B4-BE49-F238E27FC236}">
                <a16:creationId xmlns:a16="http://schemas.microsoft.com/office/drawing/2014/main" id="{74C56B05-5D9D-5001-CFC9-53C78177DF53}"/>
              </a:ext>
            </a:extLst>
          </p:cNvPr>
          <p:cNvSpPr txBox="1"/>
          <p:nvPr/>
        </p:nvSpPr>
        <p:spPr>
          <a:xfrm>
            <a:off x="4644008" y="269826"/>
            <a:ext cx="4176464" cy="6063198"/>
          </a:xfrm>
          <a:prstGeom prst="rect">
            <a:avLst/>
          </a:prstGeom>
          <a:noFill/>
          <a:ln>
            <a:solidFill>
              <a:schemeClr val="accent1"/>
            </a:solidFill>
          </a:ln>
        </p:spPr>
        <p:txBody>
          <a:bodyPr wrap="square" rtlCol="0">
            <a:spAutoFit/>
          </a:bodyPr>
          <a:lstStyle/>
          <a:p>
            <a:pPr algn="ctr"/>
            <a:r>
              <a:rPr lang="zh-CN" altLang="en-US" sz="2000" dirty="0"/>
              <a:t>关键内容</a:t>
            </a:r>
            <a:endParaRPr lang="en-US" altLang="zh-CN" sz="2000" dirty="0"/>
          </a:p>
          <a:p>
            <a:pPr algn="ctr"/>
            <a:endParaRPr lang="en-US" altLang="zh-CN" dirty="0"/>
          </a:p>
          <a:p>
            <a:pPr marL="342900" indent="-342900">
              <a:buFont typeface="Arial" panose="020B0604020202020204" pitchFamily="34" charset="0"/>
              <a:buChar char="•"/>
            </a:pPr>
            <a:r>
              <a:rPr lang="zh-CN" altLang="en-US" sz="2000" dirty="0"/>
              <a:t>加强了对学生权益保护，是本法的一个巨大进步。</a:t>
            </a:r>
            <a:endParaRPr lang="en-US" altLang="zh-CN" sz="2000" dirty="0"/>
          </a:p>
          <a:p>
            <a:pPr marL="342900" indent="-342900">
              <a:buFont typeface="Arial" panose="020B0604020202020204" pitchFamily="34" charset="0"/>
              <a:buChar char="•"/>
            </a:pPr>
            <a:r>
              <a:rPr lang="zh-CN" altLang="en-US" sz="2000" dirty="0"/>
              <a:t>相应法律责任如何落实？是否有明确的法律依据？</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1679781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algn="ctr">
              <a:buNone/>
            </a:pPr>
            <a:r>
              <a:rPr lang="zh-CN" altLang="en-US" sz="9600" dirty="0">
                <a:latin typeface="华文楷体" pitchFamily="2" charset="-122"/>
                <a:ea typeface="华文楷体" pitchFamily="2" charset="-122"/>
              </a:rPr>
              <a:t>谢  谢</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2581</TotalTime>
  <Words>2190</Words>
  <Application>Microsoft Office PowerPoint</Application>
  <PresentationFormat>全屏显示(4:3)</PresentationFormat>
  <Paragraphs>385</Paragraphs>
  <Slides>21</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-apple-system</vt:lpstr>
      <vt:lpstr>等线</vt:lpstr>
      <vt:lpstr>等线 Light</vt:lpstr>
      <vt:lpstr>华文楷体</vt:lpstr>
      <vt:lpstr>Arial</vt:lpstr>
      <vt:lpstr>Calibri</vt:lpstr>
      <vt:lpstr>Office 主题​​</vt:lpstr>
      <vt:lpstr>理解《中华人民共和国职业教育法》（2022）</vt:lpstr>
      <vt:lpstr>PowerPoint 演示文稿</vt:lpstr>
      <vt:lpstr>PowerPoint 演示文稿</vt:lpstr>
      <vt:lpstr>三、关键内容解读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美国教师能力标准中的教学理念</dc:title>
  <dc:creator>guoqing xu</dc:creator>
  <cp:lastModifiedBy>徐 国庆</cp:lastModifiedBy>
  <cp:revision>556</cp:revision>
  <dcterms:created xsi:type="dcterms:W3CDTF">2012-04-13T05:46:46Z</dcterms:created>
  <dcterms:modified xsi:type="dcterms:W3CDTF">2022-05-10T03:37:40Z</dcterms:modified>
</cp:coreProperties>
</file>